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5143500" cy="9144000"/>
  <p:defaultTextStyle>
    <a:defPPr lvl="0"/>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image" Target="../media/image-10-2.jpeg"/><Relationship Id="rId3" Type="http://schemas.openxmlformats.org/officeDocument/2006/relationships/image" Target="../media/image-10-3.jpe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jpeg"/><Relationship Id="rId8" Type="http://schemas.openxmlformats.org/officeDocument/2006/relationships/image" Target="../media/image-5-8.jpe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jpe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jpe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jpe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jpe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A6B"/>
        </a:solidFill>
      </p:bgPr>
    </p:bg>
    <p:spTree>
      <p:nvGrpSpPr>
        <p:cNvPr id="47" name="Shape 47"/>
        <p:cNvGrpSpPr/>
        <p:nvPr/>
      </p:nvGrpSpPr>
      <p:grpSpPr>
        <a:xfrm>
          <a:off x="0" y="0"/>
          <a:ext cx="0" cy="0"/>
          <a:chOff x="0" y="0"/>
          <a:chExt cx="0" cy="0"/>
        </a:xfrm>
      </p:grpSpPr>
      <p:sp>
        <p:nvSpPr>
          <p:cNvPr id="48" name="Google Shape;48;p1"/>
          <p:cNvSpPr/>
          <p:nvPr/>
        </p:nvSpPr>
        <p:spPr>
          <a:xfrm>
            <a:off x="0" y="0"/>
            <a:ext cx="5029200" cy="5143500"/>
          </a:xfrm>
          <a:prstGeom prst="rect">
            <a:avLst/>
          </a:prstGeom>
          <a:solidFill>
            <a:srgbClr val="0D1F3C"/>
          </a:solidFill>
          <a:ln cap="flat" cmpd="sng" w="12700">
            <a:solidFill>
              <a:srgbClr val="0D1F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5029200" y="0"/>
            <a:ext cx="73200" cy="5143500"/>
          </a:xfrm>
          <a:prstGeom prst="rect">
            <a:avLst/>
          </a:prstGeom>
          <a:solidFill>
            <a:srgbClr val="C8952A"/>
          </a:solidFill>
          <a:ln cap="flat" cmpd="sng" w="12700">
            <a:solidFill>
              <a:srgbClr val="C895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ome/claude/imgs/p1_img3.jpeg" id="50" name="Google Shape;50;p1"/>
          <p:cNvPicPr preferRelativeResize="0"/>
          <p:nvPr/>
        </p:nvPicPr>
        <p:blipFill rotWithShape="1">
          <a:blip r:embed="rId3">
            <a:alphaModFix/>
          </a:blip>
          <a:srcRect b="0" l="0" r="0" t="0"/>
          <a:stretch/>
        </p:blipFill>
        <p:spPr>
          <a:xfrm>
            <a:off x="5102352" y="0"/>
            <a:ext cx="4041648" cy="5143500"/>
          </a:xfrm>
          <a:prstGeom prst="rect">
            <a:avLst/>
          </a:prstGeom>
          <a:noFill/>
          <a:ln>
            <a:noFill/>
          </a:ln>
        </p:spPr>
      </p:pic>
      <p:sp>
        <p:nvSpPr>
          <p:cNvPr id="51" name="Google Shape;51;p1"/>
          <p:cNvSpPr/>
          <p:nvPr/>
        </p:nvSpPr>
        <p:spPr>
          <a:xfrm>
            <a:off x="5102352" y="0"/>
            <a:ext cx="4041600" cy="5143500"/>
          </a:xfrm>
          <a:prstGeom prst="rect">
            <a:avLst/>
          </a:prstGeom>
          <a:solidFill>
            <a:srgbClr val="0D1F3C">
              <a:alpha val="40000"/>
            </a:srgbClr>
          </a:solidFill>
          <a:ln cap="flat" cmpd="sng" w="12700">
            <a:solidFill>
              <a:srgbClr val="0D1F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 name="Google Shape;52;p1"/>
          <p:cNvCxnSpPr/>
          <p:nvPr/>
        </p:nvCxnSpPr>
        <p:spPr>
          <a:xfrm>
            <a:off x="365760" y="1325880"/>
            <a:ext cx="4389000" cy="0"/>
          </a:xfrm>
          <a:prstGeom prst="straightConnector1">
            <a:avLst/>
          </a:prstGeom>
          <a:noFill/>
          <a:ln cap="flat" cmpd="sng" w="19050">
            <a:solidFill>
              <a:srgbClr val="C8952A"/>
            </a:solidFill>
            <a:prstDash val="solid"/>
            <a:round/>
            <a:headEnd len="sm" w="sm" type="none"/>
            <a:tailEnd len="sm" w="sm" type="none"/>
          </a:ln>
        </p:spPr>
      </p:cxnSp>
      <p:sp>
        <p:nvSpPr>
          <p:cNvPr id="53" name="Google Shape;53;p1"/>
          <p:cNvSpPr/>
          <p:nvPr/>
        </p:nvSpPr>
        <p:spPr>
          <a:xfrm>
            <a:off x="365760" y="1463040"/>
            <a:ext cx="4389000" cy="502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1D5DB"/>
              </a:buClr>
              <a:buSzPts val="2200"/>
              <a:buFont typeface="Calibri"/>
              <a:buNone/>
            </a:pPr>
            <a:r>
              <a:rPr b="0" i="0" lang="en-US" sz="2200" u="none" cap="none" strike="noStrike">
                <a:solidFill>
                  <a:srgbClr val="D1D5DB"/>
                </a:solidFill>
                <a:latin typeface="Calibri"/>
                <a:ea typeface="Calibri"/>
                <a:cs typeface="Calibri"/>
                <a:sym typeface="Calibri"/>
              </a:rPr>
              <a:t>DEPARTMENT OF</a:t>
            </a:r>
            <a:endParaRPr b="0" i="0" sz="2200" u="none" cap="none" strike="noStrike">
              <a:solidFill>
                <a:schemeClr val="dk1"/>
              </a:solidFill>
              <a:latin typeface="Calibri"/>
              <a:ea typeface="Calibri"/>
              <a:cs typeface="Calibri"/>
              <a:sym typeface="Calibri"/>
            </a:endParaRPr>
          </a:p>
        </p:txBody>
      </p:sp>
      <p:sp>
        <p:nvSpPr>
          <p:cNvPr id="54" name="Google Shape;54;p1"/>
          <p:cNvSpPr/>
          <p:nvPr/>
        </p:nvSpPr>
        <p:spPr>
          <a:xfrm>
            <a:off x="365760" y="1920240"/>
            <a:ext cx="4389000" cy="777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3400"/>
              <a:buFont typeface="Calibri"/>
              <a:buNone/>
            </a:pPr>
            <a:r>
              <a:rPr b="1" i="0" lang="en-US" sz="3400" u="none" cap="none" strike="noStrike">
                <a:solidFill>
                  <a:srgbClr val="FFFFFF"/>
                </a:solidFill>
                <a:latin typeface="Calibri"/>
                <a:ea typeface="Calibri"/>
                <a:cs typeface="Calibri"/>
                <a:sym typeface="Calibri"/>
              </a:rPr>
              <a:t>CIVIL ENGINEERING</a:t>
            </a:r>
            <a:endParaRPr b="0" i="0" sz="3400" u="none" cap="none" strike="noStrike">
              <a:solidFill>
                <a:schemeClr val="dk1"/>
              </a:solidFill>
              <a:latin typeface="Calibri"/>
              <a:ea typeface="Calibri"/>
              <a:cs typeface="Calibri"/>
              <a:sym typeface="Calibri"/>
            </a:endParaRPr>
          </a:p>
        </p:txBody>
      </p:sp>
      <p:sp>
        <p:nvSpPr>
          <p:cNvPr id="55" name="Google Shape;55;p1"/>
          <p:cNvSpPr/>
          <p:nvPr/>
        </p:nvSpPr>
        <p:spPr>
          <a:xfrm>
            <a:off x="365760" y="2743200"/>
            <a:ext cx="1097400" cy="54900"/>
          </a:xfrm>
          <a:prstGeom prst="rect">
            <a:avLst/>
          </a:prstGeom>
          <a:solidFill>
            <a:srgbClr val="C8952A"/>
          </a:solidFill>
          <a:ln cap="flat" cmpd="sng" w="12700">
            <a:solidFill>
              <a:srgbClr val="C895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365760" y="2926080"/>
            <a:ext cx="43890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5C842"/>
              </a:buClr>
              <a:buSzPts val="1600"/>
              <a:buFont typeface="Calibri"/>
              <a:buNone/>
            </a:pPr>
            <a:r>
              <a:rPr b="1" i="0" lang="en-US" sz="1600" u="none" cap="none" strike="noStrike">
                <a:solidFill>
                  <a:srgbClr val="F5C842"/>
                </a:solidFill>
                <a:latin typeface="Calibri"/>
                <a:ea typeface="Calibri"/>
                <a:cs typeface="Calibri"/>
                <a:sym typeface="Calibri"/>
              </a:rPr>
              <a:t>NEWSLETTER  2025 – 26</a:t>
            </a:r>
            <a:endParaRPr b="0" i="0" sz="1600" u="none" cap="none" strike="noStrike">
              <a:solidFill>
                <a:schemeClr val="dk1"/>
              </a:solidFill>
              <a:latin typeface="Calibri"/>
              <a:ea typeface="Calibri"/>
              <a:cs typeface="Calibri"/>
              <a:sym typeface="Calibri"/>
            </a:endParaRPr>
          </a:p>
        </p:txBody>
      </p:sp>
      <p:sp>
        <p:nvSpPr>
          <p:cNvPr id="57" name="Google Shape;57;p1"/>
          <p:cNvSpPr/>
          <p:nvPr/>
        </p:nvSpPr>
        <p:spPr>
          <a:xfrm>
            <a:off x="365760" y="3429000"/>
            <a:ext cx="43890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1D5DB"/>
              </a:buClr>
              <a:buSzPts val="1100"/>
              <a:buFont typeface="Calibri"/>
              <a:buNone/>
            </a:pPr>
            <a:r>
              <a:rPr b="0" i="0" lang="en-US" sz="1100" u="none" cap="none" strike="noStrike">
                <a:solidFill>
                  <a:srgbClr val="D1D5DB"/>
                </a:solidFill>
                <a:latin typeface="Calibri"/>
                <a:ea typeface="Calibri"/>
                <a:cs typeface="Calibri"/>
                <a:sym typeface="Calibri"/>
              </a:rPr>
              <a:t>Saraswati Institute of Technology, Kharghar, Navi Mumbai</a:t>
            </a:r>
            <a:endParaRPr b="0" i="0" sz="1100" u="none" cap="none" strike="noStrike">
              <a:solidFill>
                <a:schemeClr val="dk1"/>
              </a:solidFill>
              <a:latin typeface="Calibri"/>
              <a:ea typeface="Calibri"/>
              <a:cs typeface="Calibri"/>
              <a:sym typeface="Calibri"/>
            </a:endParaRPr>
          </a:p>
        </p:txBody>
      </p:sp>
      <p:sp>
        <p:nvSpPr>
          <p:cNvPr id="58" name="Google Shape;58;p1"/>
          <p:cNvSpPr/>
          <p:nvPr/>
        </p:nvSpPr>
        <p:spPr>
          <a:xfrm>
            <a:off x="365760" y="4023360"/>
            <a:ext cx="1828800" cy="594300"/>
          </a:xfrm>
          <a:prstGeom prst="roundRect">
            <a:avLst>
              <a:gd fmla="val 9231" name="adj"/>
            </a:avLst>
          </a:prstGeom>
          <a:solidFill>
            <a:srgbClr val="C8952A"/>
          </a:solidFill>
          <a:ln cap="flat" cmpd="sng" w="12700">
            <a:solidFill>
              <a:srgbClr val="C895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365760" y="4023360"/>
            <a:ext cx="1828800" cy="594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11827"/>
              </a:buClr>
              <a:buSzPts val="1200"/>
              <a:buFont typeface="Calibri"/>
              <a:buNone/>
            </a:pPr>
            <a:r>
              <a:rPr b="1" i="0" lang="en-US" sz="1200" u="none" cap="none" strike="noStrike">
                <a:solidFill>
                  <a:srgbClr val="111827"/>
                </a:solidFill>
                <a:latin typeface="Calibri"/>
                <a:ea typeface="Calibri"/>
                <a:cs typeface="Calibri"/>
                <a:sym typeface="Calibri"/>
              </a:rPr>
              <a:t>DTE CODE: 3281</a:t>
            </a:r>
            <a:endParaRPr b="0" i="0" sz="1200" u="none" cap="none" strike="noStrike">
              <a:solidFill>
                <a:schemeClr val="dk1"/>
              </a:solidFill>
              <a:latin typeface="Calibri"/>
              <a:ea typeface="Calibri"/>
              <a:cs typeface="Calibri"/>
              <a:sym typeface="Calibri"/>
            </a:endParaRPr>
          </a:p>
        </p:txBody>
      </p:sp>
      <p:sp>
        <p:nvSpPr>
          <p:cNvPr id="60" name="Google Shape;60;p1"/>
          <p:cNvSpPr/>
          <p:nvPr/>
        </p:nvSpPr>
        <p:spPr>
          <a:xfrm>
            <a:off x="5120640" y="4480560"/>
            <a:ext cx="3840600" cy="365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5C842"/>
              </a:buClr>
              <a:buSzPts val="1000"/>
              <a:buFont typeface="Calibri"/>
              <a:buNone/>
            </a:pPr>
            <a:r>
              <a:rPr b="0" i="1" lang="en-US" sz="1000" u="none" cap="none" strike="noStrike">
                <a:solidFill>
                  <a:srgbClr val="F5C842"/>
                </a:solidFill>
                <a:latin typeface="Calibri"/>
                <a:ea typeface="Calibri"/>
                <a:cs typeface="Calibri"/>
                <a:sym typeface="Calibri"/>
              </a:rPr>
              <a:t>Learn  ·  Live  ·  Achieve  ·  Contribute</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B3A6B"/>
        </a:solidFill>
      </p:bgPr>
    </p:bg>
    <p:spTree>
      <p:nvGrpSpPr>
        <p:cNvPr id="1" name=""/>
        <p:cNvGrpSpPr/>
        <p:nvPr/>
      </p:nvGrpSpPr>
      <p:grpSpPr>
        <a:xfrm>
          <a:off x="0" y="0"/>
          <a:ext cx="0" cy="0"/>
          <a:chOff x="0" y="0"/>
          <a:chExt cx="0" cy="0"/>
        </a:xfrm>
      </p:grpSpPr>
      <p:sp>
        <p:nvSpPr>
          <p:cNvPr id="2" name="Shape 0"/>
          <p:cNvSpPr/>
          <p:nvPr/>
        </p:nvSpPr>
        <p:spPr>
          <a:xfrm>
            <a:off x="0" y="0"/>
            <a:ext cx="5029200" cy="5143500"/>
          </a:xfrm>
          <a:prstGeom prst="rect">
            <a:avLst/>
          </a:prstGeom>
          <a:solidFill>
            <a:srgbClr val="0D1F3C"/>
          </a:solidFill>
          <a:ln w="12700">
            <a:solidFill>
              <a:srgbClr val="0D1F3C"/>
            </a:solidFill>
            <a:prstDash val="solid"/>
          </a:ln>
        </p:spPr>
      </p:sp>
      <p:sp>
        <p:nvSpPr>
          <p:cNvPr id="3" name="Text 1"/>
          <p:cNvSpPr/>
          <p:nvPr/>
        </p:nvSpPr>
        <p:spPr>
          <a:xfrm>
            <a:off x="182880" y="182880"/>
            <a:ext cx="4389120" cy="457200"/>
          </a:xfrm>
          <a:prstGeom prst="rect">
            <a:avLst/>
          </a:prstGeom>
          <a:noFill/>
          <a:ln/>
        </p:spPr>
        <p:txBody>
          <a:bodyPr wrap="square" lIns="0" tIns="0" rIns="0" bIns="0" rtlCol="0" anchor="ctr"/>
          <a:lstStyle/>
          <a:p>
            <a:pPr algn="l" indent="0" marL="0">
              <a:buNone/>
            </a:pPr>
            <a:r>
              <a:rPr lang="en-US" sz="1800" b="1" spc="300" kern="0" dirty="0">
                <a:solidFill>
                  <a:srgbClr val="FFFFFF"/>
                </a:solidFill>
                <a:latin typeface="Calibri" pitchFamily="34" charset="0"/>
                <a:ea typeface="Calibri" pitchFamily="34" charset="-122"/>
                <a:cs typeface="Calibri" pitchFamily="34" charset="-120"/>
              </a:rPr>
              <a:t>ACHIEVEMENTS</a:t>
            </a:r>
            <a:endParaRPr lang="en-US" sz="1800" dirty="0"/>
          </a:p>
        </p:txBody>
      </p:sp>
      <p:sp>
        <p:nvSpPr>
          <p:cNvPr id="4" name="Shape 2"/>
          <p:cNvSpPr/>
          <p:nvPr/>
        </p:nvSpPr>
        <p:spPr>
          <a:xfrm>
            <a:off x="182880" y="713232"/>
            <a:ext cx="4389120" cy="0"/>
          </a:xfrm>
          <a:prstGeom prst="line">
            <a:avLst/>
          </a:prstGeom>
          <a:noFill/>
          <a:ln w="19050">
            <a:solidFill>
              <a:srgbClr val="C8952A"/>
            </a:solidFill>
            <a:prstDash val="solid"/>
          </a:ln>
        </p:spPr>
      </p:sp>
      <p:pic>
        <p:nvPicPr>
          <p:cNvPr id="5" name="Image 0" descr="/home/claude/imgs/p18_img1.jpeg">    </p:cNvPr>
          <p:cNvPicPr>
            <a:picLocks noChangeAspect="1"/>
          </p:cNvPicPr>
          <p:nvPr/>
        </p:nvPicPr>
        <p:blipFill>
          <a:blip r:embed="rId1"/>
          <a:srcRect l="0" r="0" t="0" b="0"/>
          <a:stretch/>
        </p:blipFill>
        <p:spPr>
          <a:xfrm>
            <a:off x="182880" y="822960"/>
            <a:ext cx="4389120" cy="2743200"/>
          </a:xfrm>
          <a:prstGeom prst="rect">
            <a:avLst/>
          </a:prstGeom>
        </p:spPr>
      </p:pic>
      <p:sp>
        <p:nvSpPr>
          <p:cNvPr id="6" name="Text 3"/>
          <p:cNvSpPr/>
          <p:nvPr/>
        </p:nvSpPr>
        <p:spPr>
          <a:xfrm>
            <a:off x="182880" y="3657600"/>
            <a:ext cx="4389120" cy="365760"/>
          </a:xfrm>
          <a:prstGeom prst="rect">
            <a:avLst/>
          </a:prstGeom>
          <a:noFill/>
          <a:ln/>
        </p:spPr>
        <p:txBody>
          <a:bodyPr wrap="square" lIns="0" tIns="0" rIns="0" bIns="0" rtlCol="0" anchor="ctr"/>
          <a:lstStyle/>
          <a:p>
            <a:pPr algn="l" indent="0" marL="0">
              <a:buNone/>
            </a:pPr>
            <a:r>
              <a:rPr lang="en-US" sz="1400" b="1" dirty="0">
                <a:solidFill>
                  <a:srgbClr val="F5C842"/>
                </a:solidFill>
                <a:latin typeface="Calibri" pitchFamily="34" charset="0"/>
                <a:ea typeface="Calibri" pitchFamily="34" charset="-122"/>
                <a:cs typeface="Calibri" pitchFamily="34" charset="-120"/>
              </a:rPr>
              <a:t>Technical Poster Competition</a:t>
            </a:r>
            <a:endParaRPr lang="en-US" sz="1400" dirty="0"/>
          </a:p>
        </p:txBody>
      </p:sp>
      <p:sp>
        <p:nvSpPr>
          <p:cNvPr id="7" name="Text 4"/>
          <p:cNvSpPr/>
          <p:nvPr/>
        </p:nvSpPr>
        <p:spPr>
          <a:xfrm>
            <a:off x="182880" y="4023360"/>
            <a:ext cx="4389120" cy="274320"/>
          </a:xfrm>
          <a:prstGeom prst="rect">
            <a:avLst/>
          </a:prstGeom>
          <a:noFill/>
          <a:ln/>
        </p:spPr>
        <p:txBody>
          <a:bodyPr wrap="square" lIns="0" tIns="0" rIns="0" bIns="0" rtlCol="0" anchor="ctr"/>
          <a:lstStyle/>
          <a:p>
            <a:pPr algn="l" indent="0" marL="0">
              <a:buNone/>
            </a:pPr>
            <a:r>
              <a:rPr lang="en-US" sz="1100" dirty="0">
                <a:solidFill>
                  <a:srgbClr val="D1D5DB"/>
                </a:solidFill>
                <a:latin typeface="Calibri" pitchFamily="34" charset="0"/>
                <a:ea typeface="Calibri" pitchFamily="34" charset="-122"/>
                <a:cs typeface="Calibri" pitchFamily="34" charset="-120"/>
              </a:rPr>
              <a:t>State Level — Academic Year 2025-26</a:t>
            </a:r>
            <a:endParaRPr lang="en-US" sz="1100" dirty="0"/>
          </a:p>
        </p:txBody>
      </p:sp>
      <p:sp>
        <p:nvSpPr>
          <p:cNvPr id="8" name="Text 5"/>
          <p:cNvSpPr/>
          <p:nvPr/>
        </p:nvSpPr>
        <p:spPr>
          <a:xfrm>
            <a:off x="182880" y="4370832"/>
            <a:ext cx="4389120" cy="594360"/>
          </a:xfrm>
          <a:prstGeom prst="rect">
            <a:avLst/>
          </a:prstGeom>
          <a:noFill/>
          <a:ln/>
        </p:spPr>
        <p:txBody>
          <a:bodyPr wrap="square" lIns="0" tIns="0" rIns="0" bIns="0" rtlCol="0" anchor="ctr"/>
          <a:lstStyle/>
          <a:p>
            <a:pPr algn="l" indent="0" marL="0">
              <a:buNone/>
            </a:pPr>
            <a:r>
              <a:rPr lang="en-US" sz="1000" dirty="0">
                <a:solidFill>
                  <a:srgbClr val="D1D5DB"/>
                </a:solidFill>
                <a:latin typeface="Calibri" pitchFamily="34" charset="0"/>
                <a:ea typeface="Calibri" pitchFamily="34" charset="-122"/>
                <a:cs typeface="Calibri" pitchFamily="34" charset="-120"/>
              </a:rPr>
              <a:t>Students participated and excelled at the State Level Technical Poster Competition, demonstrating their research and presentation skills.</a:t>
            </a:r>
            <a:endParaRPr lang="en-US" sz="1000" dirty="0"/>
          </a:p>
        </p:txBody>
      </p:sp>
      <p:sp>
        <p:nvSpPr>
          <p:cNvPr id="9" name="Shape 6"/>
          <p:cNvSpPr/>
          <p:nvPr/>
        </p:nvSpPr>
        <p:spPr>
          <a:xfrm>
            <a:off x="5029200" y="0"/>
            <a:ext cx="73152" cy="5143500"/>
          </a:xfrm>
          <a:prstGeom prst="rect">
            <a:avLst/>
          </a:prstGeom>
          <a:solidFill>
            <a:srgbClr val="C8952A"/>
          </a:solidFill>
          <a:ln w="12700">
            <a:solidFill>
              <a:srgbClr val="C8952A"/>
            </a:solidFill>
            <a:prstDash val="solid"/>
          </a:ln>
        </p:spPr>
      </p:sp>
      <p:sp>
        <p:nvSpPr>
          <p:cNvPr id="10" name="Text 7"/>
          <p:cNvSpPr/>
          <p:nvPr/>
        </p:nvSpPr>
        <p:spPr>
          <a:xfrm>
            <a:off x="5303520" y="228600"/>
            <a:ext cx="3657600" cy="457200"/>
          </a:xfrm>
          <a:prstGeom prst="rect">
            <a:avLst/>
          </a:prstGeom>
          <a:noFill/>
          <a:ln/>
        </p:spPr>
        <p:txBody>
          <a:bodyPr wrap="square" lIns="0" tIns="0" rIns="0" bIns="0" rtlCol="0" anchor="ctr"/>
          <a:lstStyle/>
          <a:p>
            <a:pPr algn="l" indent="0" marL="0">
              <a:buNone/>
            </a:pPr>
            <a:r>
              <a:rPr lang="en-US" sz="1800" b="1" spc="300" kern="0" dirty="0">
                <a:solidFill>
                  <a:srgbClr val="FFFFFF"/>
                </a:solidFill>
                <a:latin typeface="Calibri" pitchFamily="34" charset="0"/>
                <a:ea typeface="Calibri" pitchFamily="34" charset="-122"/>
                <a:cs typeface="Calibri" pitchFamily="34" charset="-120"/>
              </a:rPr>
              <a:t>CONTACT US</a:t>
            </a:r>
            <a:endParaRPr lang="en-US" sz="1800" dirty="0"/>
          </a:p>
        </p:txBody>
      </p:sp>
      <p:sp>
        <p:nvSpPr>
          <p:cNvPr id="11" name="Shape 8"/>
          <p:cNvSpPr/>
          <p:nvPr/>
        </p:nvSpPr>
        <p:spPr>
          <a:xfrm>
            <a:off x="5303520" y="749808"/>
            <a:ext cx="3657600" cy="0"/>
          </a:xfrm>
          <a:prstGeom prst="line">
            <a:avLst/>
          </a:prstGeom>
          <a:noFill/>
          <a:ln w="19050">
            <a:solidFill>
              <a:srgbClr val="C8952A"/>
            </a:solidFill>
            <a:prstDash val="solid"/>
          </a:ln>
        </p:spPr>
      </p:sp>
      <p:pic>
        <p:nvPicPr>
          <p:cNvPr id="12" name="Image 1" descr="/home/claude/imgs/p19_img2.jpeg">    </p:cNvPr>
          <p:cNvPicPr>
            <a:picLocks noChangeAspect="1"/>
          </p:cNvPicPr>
          <p:nvPr/>
        </p:nvPicPr>
        <p:blipFill>
          <a:blip r:embed="rId2"/>
          <a:srcRect l="0" r="0" t="0" b="0"/>
          <a:stretch/>
        </p:blipFill>
        <p:spPr>
          <a:xfrm>
            <a:off x="5303520" y="896112"/>
            <a:ext cx="3566160" cy="1645920"/>
          </a:xfrm>
          <a:prstGeom prst="rect">
            <a:avLst/>
          </a:prstGeom>
        </p:spPr>
      </p:pic>
      <p:sp>
        <p:nvSpPr>
          <p:cNvPr id="13" name="Text 9"/>
          <p:cNvSpPr/>
          <p:nvPr/>
        </p:nvSpPr>
        <p:spPr>
          <a:xfrm>
            <a:off x="5303520" y="2697480"/>
            <a:ext cx="1005840" cy="365760"/>
          </a:xfrm>
          <a:prstGeom prst="rect">
            <a:avLst/>
          </a:prstGeom>
          <a:noFill/>
          <a:ln/>
        </p:spPr>
        <p:txBody>
          <a:bodyPr wrap="square" lIns="0" tIns="0" rIns="0" bIns="0" rtlCol="0" anchor="ctr"/>
          <a:lstStyle/>
          <a:p>
            <a:pPr algn="l" indent="0" marL="0">
              <a:buNone/>
            </a:pPr>
            <a:r>
              <a:rPr lang="en-US" sz="1000" b="1" dirty="0">
                <a:solidFill>
                  <a:srgbClr val="C8952A"/>
                </a:solidFill>
                <a:latin typeface="Calibri" pitchFamily="34" charset="0"/>
                <a:ea typeface="Calibri" pitchFamily="34" charset="-122"/>
                <a:cs typeface="Calibri" pitchFamily="34" charset="-120"/>
              </a:rPr>
              <a:t>Phone:</a:t>
            </a:r>
            <a:endParaRPr lang="en-US" sz="1000" dirty="0"/>
          </a:p>
        </p:txBody>
      </p:sp>
      <p:sp>
        <p:nvSpPr>
          <p:cNvPr id="14" name="Text 10"/>
          <p:cNvSpPr/>
          <p:nvPr/>
        </p:nvSpPr>
        <p:spPr>
          <a:xfrm>
            <a:off x="6355080" y="2697480"/>
            <a:ext cx="2606040" cy="365760"/>
          </a:xfrm>
          <a:prstGeom prst="rect">
            <a:avLst/>
          </a:prstGeom>
          <a:noFill/>
          <a:ln/>
        </p:spPr>
        <p:txBody>
          <a:bodyPr wrap="square" lIns="0" tIns="0" rIns="0" bIns="0" rtlCol="0" anchor="ctr"/>
          <a:lstStyle/>
          <a:p>
            <a:pPr algn="l" indent="0" marL="0">
              <a:buNone/>
            </a:pPr>
            <a:r>
              <a:rPr lang="en-US" sz="1000" dirty="0">
                <a:solidFill>
                  <a:srgbClr val="D1D5DB"/>
                </a:solidFill>
                <a:latin typeface="Calibri" pitchFamily="34" charset="0"/>
                <a:ea typeface="Calibri" pitchFamily="34" charset="-122"/>
                <a:cs typeface="Calibri" pitchFamily="34" charset="-120"/>
              </a:rPr>
              <a:t>+91 9769344371</a:t>
            </a:r>
            <a:endParaRPr lang="en-US" sz="1000" dirty="0"/>
          </a:p>
        </p:txBody>
      </p:sp>
      <p:sp>
        <p:nvSpPr>
          <p:cNvPr id="15" name="Text 11"/>
          <p:cNvSpPr/>
          <p:nvPr/>
        </p:nvSpPr>
        <p:spPr>
          <a:xfrm>
            <a:off x="5303520" y="3154680"/>
            <a:ext cx="1005840" cy="365760"/>
          </a:xfrm>
          <a:prstGeom prst="rect">
            <a:avLst/>
          </a:prstGeom>
          <a:noFill/>
          <a:ln/>
        </p:spPr>
        <p:txBody>
          <a:bodyPr wrap="square" lIns="0" tIns="0" rIns="0" bIns="0" rtlCol="0" anchor="ctr"/>
          <a:lstStyle/>
          <a:p>
            <a:pPr algn="l" indent="0" marL="0">
              <a:buNone/>
            </a:pPr>
            <a:r>
              <a:rPr lang="en-US" sz="1000" b="1" dirty="0">
                <a:solidFill>
                  <a:srgbClr val="C8952A"/>
                </a:solidFill>
                <a:latin typeface="Calibri" pitchFamily="34" charset="0"/>
                <a:ea typeface="Calibri" pitchFamily="34" charset="-122"/>
                <a:cs typeface="Calibri" pitchFamily="34" charset="-120"/>
              </a:rPr>
              <a:t>Email:</a:t>
            </a:r>
            <a:endParaRPr lang="en-US" sz="1000" dirty="0"/>
          </a:p>
        </p:txBody>
      </p:sp>
      <p:sp>
        <p:nvSpPr>
          <p:cNvPr id="16" name="Text 12"/>
          <p:cNvSpPr/>
          <p:nvPr/>
        </p:nvSpPr>
        <p:spPr>
          <a:xfrm>
            <a:off x="6355080" y="3154680"/>
            <a:ext cx="2606040" cy="365760"/>
          </a:xfrm>
          <a:prstGeom prst="rect">
            <a:avLst/>
          </a:prstGeom>
          <a:noFill/>
          <a:ln/>
        </p:spPr>
        <p:txBody>
          <a:bodyPr wrap="square" lIns="0" tIns="0" rIns="0" bIns="0" rtlCol="0" anchor="ctr"/>
          <a:lstStyle/>
          <a:p>
            <a:pPr algn="l" indent="0" marL="0">
              <a:buNone/>
            </a:pPr>
            <a:r>
              <a:rPr lang="en-US" sz="1000" dirty="0">
                <a:solidFill>
                  <a:srgbClr val="D1D5DB"/>
                </a:solidFill>
                <a:latin typeface="Calibri" pitchFamily="34" charset="0"/>
                <a:ea typeface="Calibri" pitchFamily="34" charset="-122"/>
                <a:cs typeface="Calibri" pitchFamily="34" charset="-120"/>
              </a:rPr>
              <a:t>dattatray.bangar@sce.edu.in</a:t>
            </a:r>
            <a:endParaRPr lang="en-US" sz="1000" dirty="0"/>
          </a:p>
        </p:txBody>
      </p:sp>
      <p:sp>
        <p:nvSpPr>
          <p:cNvPr id="17" name="Text 13"/>
          <p:cNvSpPr/>
          <p:nvPr/>
        </p:nvSpPr>
        <p:spPr>
          <a:xfrm>
            <a:off x="5303520" y="3611880"/>
            <a:ext cx="1005840" cy="365760"/>
          </a:xfrm>
          <a:prstGeom prst="rect">
            <a:avLst/>
          </a:prstGeom>
          <a:noFill/>
          <a:ln/>
        </p:spPr>
        <p:txBody>
          <a:bodyPr wrap="square" lIns="0" tIns="0" rIns="0" bIns="0" rtlCol="0" anchor="ctr"/>
          <a:lstStyle/>
          <a:p>
            <a:pPr algn="l" indent="0" marL="0">
              <a:buNone/>
            </a:pPr>
            <a:r>
              <a:rPr lang="en-US" sz="1000" b="1" dirty="0">
                <a:solidFill>
                  <a:srgbClr val="C8952A"/>
                </a:solidFill>
                <a:latin typeface="Calibri" pitchFamily="34" charset="0"/>
                <a:ea typeface="Calibri" pitchFamily="34" charset="-122"/>
                <a:cs typeface="Calibri" pitchFamily="34" charset="-120"/>
              </a:rPr>
              <a:t>Website:</a:t>
            </a:r>
            <a:endParaRPr lang="en-US" sz="1000" dirty="0"/>
          </a:p>
        </p:txBody>
      </p:sp>
      <p:sp>
        <p:nvSpPr>
          <p:cNvPr id="18" name="Text 14"/>
          <p:cNvSpPr/>
          <p:nvPr/>
        </p:nvSpPr>
        <p:spPr>
          <a:xfrm>
            <a:off x="6355080" y="3611880"/>
            <a:ext cx="2606040" cy="365760"/>
          </a:xfrm>
          <a:prstGeom prst="rect">
            <a:avLst/>
          </a:prstGeom>
          <a:noFill/>
          <a:ln/>
        </p:spPr>
        <p:txBody>
          <a:bodyPr wrap="square" lIns="0" tIns="0" rIns="0" bIns="0" rtlCol="0" anchor="ctr"/>
          <a:lstStyle/>
          <a:p>
            <a:pPr algn="l" indent="0" marL="0">
              <a:buNone/>
            </a:pPr>
            <a:r>
              <a:rPr lang="en-US" sz="1000" dirty="0">
                <a:solidFill>
                  <a:srgbClr val="D1D5DB"/>
                </a:solidFill>
                <a:latin typeface="Calibri" pitchFamily="34" charset="0"/>
                <a:ea typeface="Calibri" pitchFamily="34" charset="-122"/>
                <a:cs typeface="Calibri" pitchFamily="34" charset="-120"/>
              </a:rPr>
              <a:t>www.siot.org.in</a:t>
            </a:r>
            <a:endParaRPr lang="en-US" sz="1000" dirty="0"/>
          </a:p>
        </p:txBody>
      </p:sp>
      <p:sp>
        <p:nvSpPr>
          <p:cNvPr id="19" name="Text 15"/>
          <p:cNvSpPr/>
          <p:nvPr/>
        </p:nvSpPr>
        <p:spPr>
          <a:xfrm>
            <a:off x="5303520" y="4069080"/>
            <a:ext cx="1005840" cy="365760"/>
          </a:xfrm>
          <a:prstGeom prst="rect">
            <a:avLst/>
          </a:prstGeom>
          <a:noFill/>
          <a:ln/>
        </p:spPr>
        <p:txBody>
          <a:bodyPr wrap="square" lIns="0" tIns="0" rIns="0" bIns="0" rtlCol="0" anchor="ctr"/>
          <a:lstStyle/>
          <a:p>
            <a:pPr algn="l" indent="0" marL="0">
              <a:buNone/>
            </a:pPr>
            <a:r>
              <a:rPr lang="en-US" sz="1000" b="1" dirty="0">
                <a:solidFill>
                  <a:srgbClr val="C8952A"/>
                </a:solidFill>
                <a:latin typeface="Calibri" pitchFamily="34" charset="0"/>
                <a:ea typeface="Calibri" pitchFamily="34" charset="-122"/>
                <a:cs typeface="Calibri" pitchFamily="34" charset="-120"/>
              </a:rPr>
              <a:t>Instagram:</a:t>
            </a:r>
            <a:endParaRPr lang="en-US" sz="1000" dirty="0"/>
          </a:p>
        </p:txBody>
      </p:sp>
      <p:sp>
        <p:nvSpPr>
          <p:cNvPr id="20" name="Text 16"/>
          <p:cNvSpPr/>
          <p:nvPr/>
        </p:nvSpPr>
        <p:spPr>
          <a:xfrm>
            <a:off x="6355080" y="4069080"/>
            <a:ext cx="2606040" cy="365760"/>
          </a:xfrm>
          <a:prstGeom prst="rect">
            <a:avLst/>
          </a:prstGeom>
          <a:noFill/>
          <a:ln/>
        </p:spPr>
        <p:txBody>
          <a:bodyPr wrap="square" lIns="0" tIns="0" rIns="0" bIns="0" rtlCol="0" anchor="ctr"/>
          <a:lstStyle/>
          <a:p>
            <a:pPr algn="l" indent="0" marL="0">
              <a:buNone/>
            </a:pPr>
            <a:r>
              <a:rPr lang="en-US" sz="1000" dirty="0">
                <a:solidFill>
                  <a:srgbClr val="D1D5DB"/>
                </a:solidFill>
                <a:latin typeface="Calibri" pitchFamily="34" charset="0"/>
                <a:ea typeface="Calibri" pitchFamily="34" charset="-122"/>
                <a:cs typeface="Calibri" pitchFamily="34" charset="-120"/>
              </a:rPr>
              <a:t>@siotcesa</a:t>
            </a:r>
            <a:endParaRPr lang="en-US" sz="1000" dirty="0"/>
          </a:p>
        </p:txBody>
      </p:sp>
      <p:sp>
        <p:nvSpPr>
          <p:cNvPr id="21" name="Text 17"/>
          <p:cNvSpPr/>
          <p:nvPr/>
        </p:nvSpPr>
        <p:spPr>
          <a:xfrm>
            <a:off x="5303520" y="4526280"/>
            <a:ext cx="1005840" cy="365760"/>
          </a:xfrm>
          <a:prstGeom prst="rect">
            <a:avLst/>
          </a:prstGeom>
          <a:noFill/>
          <a:ln/>
        </p:spPr>
        <p:txBody>
          <a:bodyPr wrap="square" lIns="0" tIns="0" rIns="0" bIns="0" rtlCol="0" anchor="ctr"/>
          <a:lstStyle/>
          <a:p>
            <a:pPr algn="l" indent="0" marL="0">
              <a:buNone/>
            </a:pPr>
            <a:r>
              <a:rPr lang="en-US" sz="1000" b="1" dirty="0">
                <a:solidFill>
                  <a:srgbClr val="C8952A"/>
                </a:solidFill>
                <a:latin typeface="Calibri" pitchFamily="34" charset="0"/>
                <a:ea typeface="Calibri" pitchFamily="34" charset="-122"/>
                <a:cs typeface="Calibri" pitchFamily="34" charset="-120"/>
              </a:rPr>
              <a:t>Address:</a:t>
            </a:r>
            <a:endParaRPr lang="en-US" sz="1000" dirty="0"/>
          </a:p>
        </p:txBody>
      </p:sp>
      <p:sp>
        <p:nvSpPr>
          <p:cNvPr id="22" name="Text 18"/>
          <p:cNvSpPr/>
          <p:nvPr/>
        </p:nvSpPr>
        <p:spPr>
          <a:xfrm>
            <a:off x="6355080" y="4526280"/>
            <a:ext cx="2606040" cy="365760"/>
          </a:xfrm>
          <a:prstGeom prst="rect">
            <a:avLst/>
          </a:prstGeom>
          <a:noFill/>
          <a:ln/>
        </p:spPr>
        <p:txBody>
          <a:bodyPr wrap="square" lIns="0" tIns="0" rIns="0" bIns="0" rtlCol="0" anchor="ctr"/>
          <a:lstStyle/>
          <a:p>
            <a:pPr algn="l" indent="0" marL="0">
              <a:buNone/>
            </a:pPr>
            <a:r>
              <a:rPr lang="en-US" sz="1000" dirty="0">
                <a:solidFill>
                  <a:srgbClr val="D1D5DB"/>
                </a:solidFill>
                <a:latin typeface="Calibri" pitchFamily="34" charset="0"/>
                <a:ea typeface="Calibri" pitchFamily="34" charset="-122"/>
                <a:cs typeface="Calibri" pitchFamily="34" charset="-120"/>
              </a:rPr>
              <a:t>Plot No. 46, Sector 5, Kharghar, Navi Mumbai - 410210</a:t>
            </a:r>
            <a:endParaRPr lang="en-US" sz="1000" dirty="0"/>
          </a:p>
        </p:txBody>
      </p:sp>
      <p:pic>
        <p:nvPicPr>
          <p:cNvPr id="23" name="Image 2" descr="/home/claude/imgs/p19_img3.jpeg">    </p:cNvPr>
          <p:cNvPicPr>
            <a:picLocks noChangeAspect="1"/>
          </p:cNvPicPr>
          <p:nvPr/>
        </p:nvPicPr>
        <p:blipFill>
          <a:blip r:embed="rId3"/>
          <a:srcRect l="0" r="0" t="0" b="0"/>
          <a:stretch/>
        </p:blipFill>
        <p:spPr>
          <a:xfrm>
            <a:off x="5303520" y="4480560"/>
            <a:ext cx="640080"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F2F7"/>
        </a:solidFill>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B3A6B"/>
          </a:solidFill>
          <a:ln w="12700">
            <a:solidFill>
              <a:srgbClr val="1B3A6B"/>
            </a:solidFill>
            <a:prstDash val="solid"/>
          </a:ln>
        </p:spPr>
      </p:sp>
      <p:sp>
        <p:nvSpPr>
          <p:cNvPr id="3" name="Text 1"/>
          <p:cNvSpPr/>
          <p:nvPr/>
        </p:nvSpPr>
        <p:spPr>
          <a:xfrm>
            <a:off x="0" y="0"/>
            <a:ext cx="9144000" cy="914400"/>
          </a:xfrm>
          <a:prstGeom prst="rect">
            <a:avLst/>
          </a:prstGeom>
          <a:noFill/>
          <a:ln/>
        </p:spPr>
        <p:txBody>
          <a:bodyPr wrap="square" lIns="0" tIns="0" rIns="0" bIns="0" rtlCol="0" anchor="ctr"/>
          <a:lstStyle/>
          <a:p>
            <a:pPr algn="ctr" indent="0" marL="0">
              <a:buNone/>
            </a:pPr>
            <a:r>
              <a:rPr lang="en-US" sz="2600" b="1" spc="400" kern="0" dirty="0">
                <a:solidFill>
                  <a:srgbClr val="FFFFFF"/>
                </a:solidFill>
                <a:latin typeface="Calibri" pitchFamily="34" charset="0"/>
                <a:ea typeface="Calibri" pitchFamily="34" charset="-122"/>
                <a:cs typeface="Calibri" pitchFamily="34" charset="-120"/>
              </a:rPr>
              <a:t>VISION &amp; MISSION</a:t>
            </a:r>
            <a:endParaRPr lang="en-US" sz="2600" dirty="0"/>
          </a:p>
        </p:txBody>
      </p:sp>
      <p:sp>
        <p:nvSpPr>
          <p:cNvPr id="4" name="Shape 2"/>
          <p:cNvSpPr/>
          <p:nvPr/>
        </p:nvSpPr>
        <p:spPr>
          <a:xfrm>
            <a:off x="365760" y="1097280"/>
            <a:ext cx="4023360" cy="3520440"/>
          </a:xfrm>
          <a:prstGeom prst="rect">
            <a:avLst/>
          </a:prstGeom>
          <a:solidFill>
            <a:srgbClr val="FFFFFF"/>
          </a:solidFill>
          <a:ln w="12700">
            <a:solidFill>
              <a:srgbClr val="D1D5DB"/>
            </a:solidFill>
            <a:prstDash val="solid"/>
          </a:ln>
          <a:effectLst>
            <a:outerShdw sx="100000" sy="100000" kx="0" ky="0" algn="bl" rotWithShape="0" blurRad="101600" dist="25400" dir="8100000">
              <a:srgbClr val="000000">
                <a:alpha val="10000"/>
              </a:srgbClr>
            </a:outerShdw>
          </a:effectLst>
        </p:spPr>
      </p:sp>
      <p:sp>
        <p:nvSpPr>
          <p:cNvPr id="5" name="Shape 3"/>
          <p:cNvSpPr/>
          <p:nvPr/>
        </p:nvSpPr>
        <p:spPr>
          <a:xfrm>
            <a:off x="365760" y="1097280"/>
            <a:ext cx="4023360" cy="109728"/>
          </a:xfrm>
          <a:prstGeom prst="rect">
            <a:avLst/>
          </a:prstGeom>
          <a:solidFill>
            <a:srgbClr val="C8952A"/>
          </a:solidFill>
          <a:ln w="12700">
            <a:solidFill>
              <a:srgbClr val="C8952A"/>
            </a:solidFill>
            <a:prstDash val="solid"/>
          </a:ln>
        </p:spPr>
      </p:sp>
      <p:sp>
        <p:nvSpPr>
          <p:cNvPr id="6" name="Text 4"/>
          <p:cNvSpPr/>
          <p:nvPr/>
        </p:nvSpPr>
        <p:spPr>
          <a:xfrm>
            <a:off x="457200" y="1234440"/>
            <a:ext cx="3840480" cy="457200"/>
          </a:xfrm>
          <a:prstGeom prst="rect">
            <a:avLst/>
          </a:prstGeom>
          <a:noFill/>
          <a:ln/>
        </p:spPr>
        <p:txBody>
          <a:bodyPr wrap="square" lIns="0" tIns="0" rIns="0" bIns="0" rtlCol="0" anchor="ctr"/>
          <a:lstStyle/>
          <a:p>
            <a:pPr algn="l" indent="0" marL="0">
              <a:buNone/>
            </a:pPr>
            <a:r>
              <a:rPr lang="en-US" sz="1800" b="1" spc="300" kern="0" dirty="0">
                <a:solidFill>
                  <a:srgbClr val="1B3A6B"/>
                </a:solidFill>
                <a:latin typeface="Calibri" pitchFamily="34" charset="0"/>
                <a:ea typeface="Calibri" pitchFamily="34" charset="-122"/>
                <a:cs typeface="Calibri" pitchFamily="34" charset="-120"/>
              </a:rPr>
              <a:t>VISION</a:t>
            </a:r>
            <a:endParaRPr lang="en-US" sz="1800" dirty="0"/>
          </a:p>
        </p:txBody>
      </p:sp>
      <p:sp>
        <p:nvSpPr>
          <p:cNvPr id="7" name="Text 5"/>
          <p:cNvSpPr/>
          <p:nvPr/>
        </p:nvSpPr>
        <p:spPr>
          <a:xfrm>
            <a:off x="502920" y="1783080"/>
            <a:ext cx="3749040" cy="2560320"/>
          </a:xfrm>
          <a:prstGeom prst="rect">
            <a:avLst/>
          </a:prstGeom>
          <a:noFill/>
          <a:ln/>
        </p:spPr>
        <p:txBody>
          <a:bodyPr wrap="square" rtlCol="0" anchor="t"/>
          <a:lstStyle/>
          <a:p>
            <a:pPr algn="l" indent="0" marL="0">
              <a:buNone/>
            </a:pPr>
            <a:r>
              <a:rPr lang="en-US" sz="1400" i="1" dirty="0">
                <a:solidFill>
                  <a:srgbClr val="111827"/>
                </a:solidFill>
                <a:latin typeface="Calibri" pitchFamily="34" charset="0"/>
                <a:ea typeface="Calibri" pitchFamily="34" charset="-122"/>
                <a:cs typeface="Calibri" pitchFamily="34" charset="-120"/>
              </a:rPr>
              <a:t>To impart quality technical education beneficial to industry and the society in the field of Civil Engineering.</a:t>
            </a:r>
            <a:endParaRPr lang="en-US" sz="1400" dirty="0"/>
          </a:p>
        </p:txBody>
      </p:sp>
      <p:sp>
        <p:nvSpPr>
          <p:cNvPr id="8" name="Shape 6"/>
          <p:cNvSpPr/>
          <p:nvPr/>
        </p:nvSpPr>
        <p:spPr>
          <a:xfrm>
            <a:off x="4754880" y="1097280"/>
            <a:ext cx="4023360" cy="3520440"/>
          </a:xfrm>
          <a:prstGeom prst="rect">
            <a:avLst/>
          </a:prstGeom>
          <a:solidFill>
            <a:srgbClr val="FFFFFF"/>
          </a:solidFill>
          <a:ln w="12700">
            <a:solidFill>
              <a:srgbClr val="D1D5DB"/>
            </a:solidFill>
            <a:prstDash val="solid"/>
          </a:ln>
          <a:effectLst>
            <a:outerShdw sx="100000" sy="100000" kx="0" ky="0" algn="bl" rotWithShape="0" blurRad="101600" dist="25400" dir="8100000">
              <a:srgbClr val="000000">
                <a:alpha val="10000"/>
              </a:srgbClr>
            </a:outerShdw>
          </a:effectLst>
        </p:spPr>
      </p:sp>
      <p:sp>
        <p:nvSpPr>
          <p:cNvPr id="9" name="Shape 7"/>
          <p:cNvSpPr/>
          <p:nvPr/>
        </p:nvSpPr>
        <p:spPr>
          <a:xfrm>
            <a:off x="4754880" y="1097280"/>
            <a:ext cx="4023360" cy="109728"/>
          </a:xfrm>
          <a:prstGeom prst="rect">
            <a:avLst/>
          </a:prstGeom>
          <a:solidFill>
            <a:srgbClr val="1B3A6B"/>
          </a:solidFill>
          <a:ln w="12700">
            <a:solidFill>
              <a:srgbClr val="1B3A6B"/>
            </a:solidFill>
            <a:prstDash val="solid"/>
          </a:ln>
        </p:spPr>
      </p:sp>
      <p:sp>
        <p:nvSpPr>
          <p:cNvPr id="10" name="Text 8"/>
          <p:cNvSpPr/>
          <p:nvPr/>
        </p:nvSpPr>
        <p:spPr>
          <a:xfrm>
            <a:off x="4846320" y="1234440"/>
            <a:ext cx="3840480" cy="457200"/>
          </a:xfrm>
          <a:prstGeom prst="rect">
            <a:avLst/>
          </a:prstGeom>
          <a:noFill/>
          <a:ln/>
        </p:spPr>
        <p:txBody>
          <a:bodyPr wrap="square" lIns="0" tIns="0" rIns="0" bIns="0" rtlCol="0" anchor="ctr"/>
          <a:lstStyle/>
          <a:p>
            <a:pPr algn="l" indent="0" marL="0">
              <a:buNone/>
            </a:pPr>
            <a:r>
              <a:rPr lang="en-US" sz="1800" b="1" spc="300" kern="0" dirty="0">
                <a:solidFill>
                  <a:srgbClr val="1B3A6B"/>
                </a:solidFill>
                <a:latin typeface="Calibri" pitchFamily="34" charset="0"/>
                <a:ea typeface="Calibri" pitchFamily="34" charset="-122"/>
                <a:cs typeface="Calibri" pitchFamily="34" charset="-120"/>
              </a:rPr>
              <a:t>MISSION</a:t>
            </a:r>
            <a:endParaRPr lang="en-US" sz="1800" dirty="0"/>
          </a:p>
        </p:txBody>
      </p:sp>
      <p:sp>
        <p:nvSpPr>
          <p:cNvPr id="11" name="Text 9"/>
          <p:cNvSpPr/>
          <p:nvPr/>
        </p:nvSpPr>
        <p:spPr>
          <a:xfrm>
            <a:off x="4846320" y="1783080"/>
            <a:ext cx="3749040" cy="2743200"/>
          </a:xfrm>
          <a:prstGeom prst="rect">
            <a:avLst/>
          </a:prstGeom>
          <a:noFill/>
          <a:ln/>
        </p:spPr>
        <p:txBody>
          <a:bodyPr wrap="square" rtlCol="0" anchor="t"/>
          <a:lstStyle/>
          <a:p>
            <a:pPr algn="l" marL="342900" indent="-342900">
              <a:buSzPct val="100000"/>
              <a:buChar char="•"/>
            </a:pPr>
            <a:r>
              <a:rPr lang="en-US" sz="1300" dirty="0">
                <a:solidFill>
                  <a:srgbClr val="111827"/>
                </a:solidFill>
                <a:latin typeface="Calibri" pitchFamily="34" charset="0"/>
                <a:ea typeface="Calibri" pitchFamily="34" charset="-122"/>
                <a:cs typeface="Calibri" pitchFamily="34" charset="-120"/>
              </a:rPr>
              <a:t>To arrange academic and technical expertise.</a:t>
            </a:r>
            <a:endParaRPr lang="en-US" sz="1300" dirty="0"/>
          </a:p>
          <a:p>
            <a:pPr algn="l" indent="0" marL="0">
              <a:buNone/>
            </a:pPr>
            <a:endParaRPr lang="en-US" sz="1300" dirty="0"/>
          </a:p>
          <a:p>
            <a:pPr algn="l" marL="342900" indent="-342900">
              <a:buSzPct val="100000"/>
              <a:buChar char="•"/>
            </a:pPr>
            <a:r>
              <a:rPr lang="en-US" sz="1300" dirty="0">
                <a:solidFill>
                  <a:srgbClr val="111827"/>
                </a:solidFill>
                <a:latin typeface="Calibri" pitchFamily="34" charset="0"/>
                <a:ea typeface="Calibri" pitchFamily="34" charset="-122"/>
                <a:cs typeface="Calibri" pitchFamily="34" charset="-120"/>
              </a:rPr>
              <a:t>To improve the practical knowledge of the student as per the current scenario of the industry.</a:t>
            </a:r>
            <a:endParaRPr lang="en-US" sz="1300" dirty="0"/>
          </a:p>
          <a:p>
            <a:pPr algn="l" indent="0" marL="0">
              <a:buNone/>
            </a:pPr>
            <a:endParaRPr lang="en-US" sz="1300" dirty="0"/>
          </a:p>
          <a:p>
            <a:pPr algn="l" marL="342900" indent="-342900">
              <a:buSzPct val="100000"/>
              <a:buChar char="•"/>
            </a:pPr>
            <a:r>
              <a:rPr lang="en-US" sz="1300" dirty="0">
                <a:solidFill>
                  <a:srgbClr val="111827"/>
                </a:solidFill>
                <a:latin typeface="Calibri" pitchFamily="34" charset="0"/>
                <a:ea typeface="Calibri" pitchFamily="34" charset="-122"/>
                <a:cs typeface="Calibri" pitchFamily="34" charset="-120"/>
              </a:rPr>
              <a:t>To make the students socially and ethically responsible.</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926080" cy="5143500"/>
          </a:xfrm>
          <a:prstGeom prst="rect">
            <a:avLst/>
          </a:prstGeom>
          <a:solidFill>
            <a:srgbClr val="1B3A6B"/>
          </a:solidFill>
          <a:ln w="12700">
            <a:solidFill>
              <a:srgbClr val="1B3A6B"/>
            </a:solidFill>
            <a:prstDash val="solid"/>
          </a:ln>
        </p:spPr>
      </p:sp>
      <p:pic>
        <p:nvPicPr>
          <p:cNvPr id="3" name="Image 0" descr="/home/claude/imgs/p5_img1.jpeg">    </p:cNvPr>
          <p:cNvPicPr>
            <a:picLocks noChangeAspect="1"/>
          </p:cNvPicPr>
          <p:nvPr/>
        </p:nvPicPr>
        <p:blipFill>
          <a:blip r:embed="rId1"/>
          <a:stretch>
            <a:fillRect/>
          </a:stretch>
        </p:blipFill>
        <p:spPr>
          <a:xfrm>
            <a:off x="274320" y="548640"/>
            <a:ext cx="2377440" cy="2377440"/>
          </a:xfrm>
          <a:prstGeom prst="ellipse">
            <a:avLst/>
          </a:prstGeom>
        </p:spPr>
      </p:pic>
      <p:sp>
        <p:nvSpPr>
          <p:cNvPr id="4" name="Text 1"/>
          <p:cNvSpPr/>
          <p:nvPr/>
        </p:nvSpPr>
        <p:spPr>
          <a:xfrm>
            <a:off x="91440" y="3108960"/>
            <a:ext cx="2743200" cy="411480"/>
          </a:xfrm>
          <a:prstGeom prst="rect">
            <a:avLst/>
          </a:prstGeom>
          <a:noFill/>
          <a:ln/>
        </p:spPr>
        <p:txBody>
          <a:bodyPr wrap="square" lIns="0" tIns="0" rIns="0" bIns="0" rtlCol="0" anchor="ctr"/>
          <a:lstStyle/>
          <a:p>
            <a:pPr algn="ctr" indent="0" marL="0">
              <a:buNone/>
            </a:pPr>
            <a:r>
              <a:rPr lang="en-US" sz="1300" b="1" dirty="0">
                <a:solidFill>
                  <a:srgbClr val="F5C842"/>
                </a:solidFill>
                <a:latin typeface="Calibri" pitchFamily="34" charset="0"/>
                <a:ea typeface="Calibri" pitchFamily="34" charset="-122"/>
                <a:cs typeface="Calibri" pitchFamily="34" charset="-120"/>
              </a:rPr>
              <a:t>Mr. Dattatray Bangar</a:t>
            </a:r>
            <a:endParaRPr lang="en-US" sz="1300" dirty="0"/>
          </a:p>
        </p:txBody>
      </p:sp>
      <p:sp>
        <p:nvSpPr>
          <p:cNvPr id="5" name="Text 2"/>
          <p:cNvSpPr/>
          <p:nvPr/>
        </p:nvSpPr>
        <p:spPr>
          <a:xfrm>
            <a:off x="91440" y="3520440"/>
            <a:ext cx="2743200" cy="320040"/>
          </a:xfrm>
          <a:prstGeom prst="rect">
            <a:avLst/>
          </a:prstGeom>
          <a:noFill/>
          <a:ln/>
        </p:spPr>
        <p:txBody>
          <a:bodyPr wrap="square" lIns="0" tIns="0" rIns="0" bIns="0" rtlCol="0" anchor="ctr"/>
          <a:lstStyle/>
          <a:p>
            <a:pPr algn="ctr" indent="0" marL="0">
              <a:buNone/>
            </a:pPr>
            <a:r>
              <a:rPr lang="en-US" sz="1100" dirty="0">
                <a:solidFill>
                  <a:srgbClr val="D1D5DB"/>
                </a:solidFill>
                <a:latin typeface="Calibri" pitchFamily="34" charset="0"/>
                <a:ea typeface="Calibri" pitchFamily="34" charset="-122"/>
                <a:cs typeface="Calibri" pitchFamily="34" charset="-120"/>
              </a:rPr>
              <a:t>HOD — Civil Engineering</a:t>
            </a:r>
            <a:endParaRPr lang="en-US" sz="1100" dirty="0"/>
          </a:p>
        </p:txBody>
      </p:sp>
      <p:sp>
        <p:nvSpPr>
          <p:cNvPr id="6" name="Shape 3"/>
          <p:cNvSpPr/>
          <p:nvPr/>
        </p:nvSpPr>
        <p:spPr>
          <a:xfrm>
            <a:off x="640080" y="3931920"/>
            <a:ext cx="1645920" cy="45720"/>
          </a:xfrm>
          <a:prstGeom prst="rect">
            <a:avLst/>
          </a:prstGeom>
          <a:solidFill>
            <a:srgbClr val="C8952A"/>
          </a:solidFill>
          <a:ln w="12700">
            <a:solidFill>
              <a:srgbClr val="C8952A"/>
            </a:solidFill>
            <a:prstDash val="solid"/>
          </a:ln>
        </p:spPr>
      </p:sp>
      <p:sp>
        <p:nvSpPr>
          <p:cNvPr id="7" name="Text 4"/>
          <p:cNvSpPr/>
          <p:nvPr/>
        </p:nvSpPr>
        <p:spPr>
          <a:xfrm>
            <a:off x="91440" y="4114800"/>
            <a:ext cx="2743200" cy="640080"/>
          </a:xfrm>
          <a:prstGeom prst="rect">
            <a:avLst/>
          </a:prstGeom>
          <a:noFill/>
          <a:ln/>
        </p:spPr>
        <p:txBody>
          <a:bodyPr wrap="square" lIns="0" tIns="0" rIns="0" bIns="0" rtlCol="0" anchor="ctr"/>
          <a:lstStyle/>
          <a:p>
            <a:pPr algn="ctr" indent="0" marL="0">
              <a:buNone/>
            </a:pPr>
            <a:r>
              <a:rPr lang="en-US" sz="1000" i="1" dirty="0">
                <a:solidFill>
                  <a:srgbClr val="D1D5DB"/>
                </a:solidFill>
                <a:latin typeface="Calibri" pitchFamily="34" charset="0"/>
                <a:ea typeface="Calibri" pitchFamily="34" charset="-122"/>
                <a:cs typeface="Calibri" pitchFamily="34" charset="-120"/>
              </a:rPr>
              <a:t>Saraswati Institute</a:t>
            </a:r>
            <a:endParaRPr lang="en-US" sz="1000" dirty="0"/>
          </a:p>
          <a:p>
            <a:pPr algn="ctr" indent="0" marL="0">
              <a:buNone/>
            </a:pPr>
            <a:r>
              <a:rPr lang="en-US" sz="1000" i="1" dirty="0">
                <a:solidFill>
                  <a:srgbClr val="D1D5DB"/>
                </a:solidFill>
                <a:latin typeface="Calibri" pitchFamily="34" charset="0"/>
                <a:ea typeface="Calibri" pitchFamily="34" charset="-122"/>
                <a:cs typeface="Calibri" pitchFamily="34" charset="-120"/>
              </a:rPr>
              <a:t>of Technology</a:t>
            </a:r>
            <a:endParaRPr lang="en-US" sz="1000" dirty="0"/>
          </a:p>
        </p:txBody>
      </p:sp>
      <p:sp>
        <p:nvSpPr>
          <p:cNvPr id="8" name="Text 5"/>
          <p:cNvSpPr/>
          <p:nvPr/>
        </p:nvSpPr>
        <p:spPr>
          <a:xfrm>
            <a:off x="3108960" y="182880"/>
            <a:ext cx="5760720" cy="457200"/>
          </a:xfrm>
          <a:prstGeom prst="rect">
            <a:avLst/>
          </a:prstGeom>
          <a:noFill/>
          <a:ln/>
        </p:spPr>
        <p:txBody>
          <a:bodyPr wrap="square" lIns="0" tIns="0" rIns="0" bIns="0" rtlCol="0" anchor="ctr"/>
          <a:lstStyle/>
          <a:p>
            <a:pPr algn="l" indent="0" marL="0">
              <a:buNone/>
            </a:pPr>
            <a:r>
              <a:rPr lang="en-US" sz="2200" b="1" spc="300" kern="0" dirty="0">
                <a:solidFill>
                  <a:srgbClr val="1B3A6B"/>
                </a:solidFill>
                <a:latin typeface="Calibri" pitchFamily="34" charset="0"/>
                <a:ea typeface="Calibri" pitchFamily="34" charset="-122"/>
                <a:cs typeface="Calibri" pitchFamily="34" charset="-120"/>
              </a:rPr>
              <a:t>HOD'S DESK</a:t>
            </a:r>
            <a:endParaRPr lang="en-US" sz="2200" dirty="0"/>
          </a:p>
        </p:txBody>
      </p:sp>
      <p:sp>
        <p:nvSpPr>
          <p:cNvPr id="9" name="Text 6"/>
          <p:cNvSpPr/>
          <p:nvPr/>
        </p:nvSpPr>
        <p:spPr>
          <a:xfrm>
            <a:off x="3108960" y="685800"/>
            <a:ext cx="5760720" cy="411480"/>
          </a:xfrm>
          <a:prstGeom prst="rect">
            <a:avLst/>
          </a:prstGeom>
          <a:noFill/>
          <a:ln/>
        </p:spPr>
        <p:txBody>
          <a:bodyPr wrap="square" lIns="0" tIns="0" rIns="0" bIns="0" rtlCol="0" anchor="ctr"/>
          <a:lstStyle/>
          <a:p>
            <a:pPr algn="l" indent="0" marL="0">
              <a:buNone/>
            </a:pPr>
            <a:r>
              <a:rPr lang="en-US" sz="1400" b="1" i="1" dirty="0">
                <a:solidFill>
                  <a:srgbClr val="C8952A"/>
                </a:solidFill>
                <a:latin typeface="Calibri" pitchFamily="34" charset="0"/>
                <a:ea typeface="Calibri" pitchFamily="34" charset="-122"/>
                <a:cs typeface="Calibri" pitchFamily="34" charset="-120"/>
              </a:rPr>
              <a:t>Building Sustainable Infrastructure for the Future</a:t>
            </a:r>
            <a:endParaRPr lang="en-US" sz="1400" dirty="0"/>
          </a:p>
        </p:txBody>
      </p:sp>
      <p:sp>
        <p:nvSpPr>
          <p:cNvPr id="10" name="Shape 7"/>
          <p:cNvSpPr/>
          <p:nvPr/>
        </p:nvSpPr>
        <p:spPr>
          <a:xfrm>
            <a:off x="3108960" y="1188720"/>
            <a:ext cx="5760720" cy="0"/>
          </a:xfrm>
          <a:prstGeom prst="line">
            <a:avLst/>
          </a:prstGeom>
          <a:noFill/>
          <a:ln w="12700">
            <a:solidFill>
              <a:srgbClr val="D1D5DB"/>
            </a:solidFill>
            <a:prstDash val="solid"/>
          </a:ln>
        </p:spPr>
      </p:sp>
      <p:sp>
        <p:nvSpPr>
          <p:cNvPr id="11" name="Text 8"/>
          <p:cNvSpPr/>
          <p:nvPr/>
        </p:nvSpPr>
        <p:spPr>
          <a:xfrm>
            <a:off x="3108960" y="1325880"/>
            <a:ext cx="5760720" cy="3474720"/>
          </a:xfrm>
          <a:prstGeom prst="rect">
            <a:avLst/>
          </a:prstGeom>
          <a:noFill/>
          <a:ln/>
        </p:spPr>
        <p:txBody>
          <a:bodyPr wrap="square" rtlCol="0" anchor="t"/>
          <a:lstStyle/>
          <a:p>
            <a:pPr algn="l" indent="0" marL="0">
              <a:spcAft>
                <a:spcPts val="600"/>
              </a:spcAft>
              <a:buNone/>
            </a:pPr>
            <a:r>
              <a:rPr lang="en-US" sz="1100" dirty="0">
                <a:solidFill>
                  <a:srgbClr val="111827"/>
                </a:solidFill>
                <a:latin typeface="Calibri" pitchFamily="34" charset="0"/>
                <a:ea typeface="Calibri" pitchFamily="34" charset="-122"/>
                <a:cs typeface="Calibri" pitchFamily="34" charset="-120"/>
              </a:rPr>
              <a:t>Civil Engineering is one of the oldest branches of engineering dealing with the planning, design, construction, and maintenance of infrastructure essential for modern society. With rapid urbanization, population growth, and technological advancement, the demand for safe, durable, and sustainable infrastructure has increased significantly.</a:t>
            </a:r>
            <a:endParaRPr lang="en-US" sz="1100" dirty="0"/>
          </a:p>
          <a:p>
            <a:pPr algn="l" indent="0" marL="0">
              <a:spcAft>
                <a:spcPts val="600"/>
              </a:spcAft>
              <a:buNone/>
            </a:pPr>
            <a:endParaRPr lang="en-US" sz="1100" dirty="0"/>
          </a:p>
          <a:p>
            <a:pPr algn="l" indent="0" marL="0">
              <a:spcAft>
                <a:spcPts val="600"/>
              </a:spcAft>
              <a:buNone/>
            </a:pPr>
            <a:r>
              <a:rPr lang="en-US" sz="1100" dirty="0">
                <a:solidFill>
                  <a:srgbClr val="111827"/>
                </a:solidFill>
                <a:latin typeface="Calibri" pitchFamily="34" charset="0"/>
                <a:ea typeface="Calibri" pitchFamily="34" charset="-122"/>
                <a:cs typeface="Calibri" pitchFamily="34" charset="-120"/>
              </a:rPr>
              <a:t>The department focuses on providing strong theoretical knowledge combined with practical exposure in core domains such as Structural Engineering, Geotechnical Engineering, Transportation Engineering, Environmental Engineering, Surveying, and Construction Management.</a:t>
            </a:r>
            <a:endParaRPr lang="en-US" sz="1100" dirty="0"/>
          </a:p>
          <a:p>
            <a:pPr algn="l" indent="0" marL="0">
              <a:spcAft>
                <a:spcPts val="600"/>
              </a:spcAft>
              <a:buNone/>
            </a:pPr>
            <a:endParaRPr lang="en-US" sz="1100" dirty="0"/>
          </a:p>
          <a:p>
            <a:pPr algn="l" indent="0" marL="0">
              <a:spcAft>
                <a:spcPts val="600"/>
              </a:spcAft>
              <a:buNone/>
            </a:pPr>
            <a:r>
              <a:rPr lang="en-US" sz="1100" dirty="0">
                <a:solidFill>
                  <a:srgbClr val="111827"/>
                </a:solidFill>
                <a:latin typeface="Calibri" pitchFamily="34" charset="0"/>
                <a:ea typeface="Calibri" pitchFamily="34" charset="-122"/>
                <a:cs typeface="Calibri" pitchFamily="34" charset="-120"/>
              </a:rPr>
              <a:t>The department emphasizes modern tools such as CAD, Building Information Modeling (BIM), GIS, and advanced construction materials — preparing students to become competent professionals contributing to national development.</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F2F7"/>
        </a:solidFill>
      </p:bgPr>
    </p:bg>
    <p:spTree>
      <p:nvGrpSpPr>
        <p:cNvPr id="1" name=""/>
        <p:cNvGrpSpPr/>
        <p:nvPr/>
      </p:nvGrpSpPr>
      <p:grpSpPr>
        <a:xfrm>
          <a:off x="0" y="0"/>
          <a:ext cx="0" cy="0"/>
          <a:chOff x="0" y="0"/>
          <a:chExt cx="0" cy="0"/>
        </a:xfrm>
      </p:grpSpPr>
      <p:sp>
        <p:nvSpPr>
          <p:cNvPr id="2" name="Shape 0"/>
          <p:cNvSpPr/>
          <p:nvPr/>
        </p:nvSpPr>
        <p:spPr>
          <a:xfrm>
            <a:off x="0" y="0"/>
            <a:ext cx="9144000" cy="822960"/>
          </a:xfrm>
          <a:prstGeom prst="rect">
            <a:avLst/>
          </a:prstGeom>
          <a:solidFill>
            <a:srgbClr val="1B3A6B"/>
          </a:solidFill>
          <a:ln w="12700">
            <a:solidFill>
              <a:srgbClr val="1B3A6B"/>
            </a:solidFill>
            <a:prstDash val="solid"/>
          </a:ln>
        </p:spPr>
      </p:sp>
      <p:sp>
        <p:nvSpPr>
          <p:cNvPr id="3" name="Text 1"/>
          <p:cNvSpPr/>
          <p:nvPr/>
        </p:nvSpPr>
        <p:spPr>
          <a:xfrm>
            <a:off x="0" y="0"/>
            <a:ext cx="9144000" cy="822960"/>
          </a:xfrm>
          <a:prstGeom prst="rect">
            <a:avLst/>
          </a:prstGeom>
          <a:noFill/>
          <a:ln/>
        </p:spPr>
        <p:txBody>
          <a:bodyPr wrap="square" lIns="0" tIns="0" rIns="0" bIns="0" rtlCol="0" anchor="ctr"/>
          <a:lstStyle/>
          <a:p>
            <a:pPr algn="ctr" indent="0" marL="0">
              <a:buNone/>
            </a:pPr>
            <a:r>
              <a:rPr lang="en-US" sz="2400" b="1" spc="400" kern="0" dirty="0">
                <a:solidFill>
                  <a:srgbClr val="FFFFFF"/>
                </a:solidFill>
                <a:latin typeface="Calibri" pitchFamily="34" charset="0"/>
                <a:ea typeface="Calibri" pitchFamily="34" charset="-122"/>
                <a:cs typeface="Calibri" pitchFamily="34" charset="-120"/>
              </a:rPr>
              <a:t>FACULTY PROFILE</a:t>
            </a:r>
            <a:endParaRPr lang="en-US" sz="2400" dirty="0"/>
          </a:p>
        </p:txBody>
      </p:sp>
      <p:sp>
        <p:nvSpPr>
          <p:cNvPr id="4" name="Shape 2"/>
          <p:cNvSpPr/>
          <p:nvPr/>
        </p:nvSpPr>
        <p:spPr>
          <a:xfrm>
            <a:off x="3840480" y="960120"/>
            <a:ext cx="1463040" cy="1463040"/>
          </a:xfrm>
          <a:prstGeom prst="ellipse">
            <a:avLst/>
          </a:prstGeom>
          <a:solidFill>
            <a:srgbClr val="1B3A6B"/>
          </a:solidFill>
          <a:ln w="38100">
            <a:solidFill>
              <a:srgbClr val="C8952A"/>
            </a:solidFill>
            <a:prstDash val="solid"/>
          </a:ln>
        </p:spPr>
      </p:sp>
      <p:sp>
        <p:nvSpPr>
          <p:cNvPr id="5" name="Text 3"/>
          <p:cNvSpPr/>
          <p:nvPr/>
        </p:nvSpPr>
        <p:spPr>
          <a:xfrm>
            <a:off x="3840480" y="1261872"/>
            <a:ext cx="1463040" cy="914400"/>
          </a:xfrm>
          <a:prstGeom prst="rect">
            <a:avLst/>
          </a:prstGeom>
          <a:noFill/>
          <a:ln/>
        </p:spPr>
        <p:txBody>
          <a:bodyPr wrap="square" lIns="0" tIns="0" rIns="0" bIns="0" rtlCol="0" anchor="ctr"/>
          <a:lstStyle/>
          <a:p>
            <a:pPr algn="ctr" indent="0" marL="0">
              <a:buNone/>
            </a:pPr>
            <a:r>
              <a:rPr lang="en-US" sz="1100" b="1" dirty="0">
                <a:solidFill>
                  <a:srgbClr val="FFFFFF"/>
                </a:solidFill>
                <a:latin typeface="Calibri" pitchFamily="34" charset="0"/>
                <a:ea typeface="Calibri" pitchFamily="34" charset="-122"/>
                <a:cs typeface="Calibri" pitchFamily="34" charset="-120"/>
              </a:rPr>
              <a:t>DR.</a:t>
            </a:r>
            <a:endParaRPr lang="en-US" sz="1100" dirty="0"/>
          </a:p>
          <a:p>
            <a:pPr algn="ctr" indent="0" marL="0">
              <a:buNone/>
            </a:pPr>
            <a:r>
              <a:rPr lang="en-US" sz="1100" b="1" dirty="0">
                <a:solidFill>
                  <a:srgbClr val="FFFFFF"/>
                </a:solidFill>
                <a:latin typeface="Calibri" pitchFamily="34" charset="0"/>
                <a:ea typeface="Calibri" pitchFamily="34" charset="-122"/>
                <a:cs typeface="Calibri" pitchFamily="34" charset="-120"/>
              </a:rPr>
              <a:t>SUROSHE</a:t>
            </a:r>
            <a:endParaRPr lang="en-US" sz="1100" dirty="0"/>
          </a:p>
        </p:txBody>
      </p:sp>
      <p:sp>
        <p:nvSpPr>
          <p:cNvPr id="6" name="Text 4"/>
          <p:cNvSpPr/>
          <p:nvPr/>
        </p:nvSpPr>
        <p:spPr>
          <a:xfrm>
            <a:off x="3200400" y="2487168"/>
            <a:ext cx="2743200" cy="274320"/>
          </a:xfrm>
          <a:prstGeom prst="rect">
            <a:avLst/>
          </a:prstGeom>
          <a:noFill/>
          <a:ln/>
        </p:spPr>
        <p:txBody>
          <a:bodyPr wrap="square" lIns="0" tIns="0" rIns="0" bIns="0" rtlCol="0" anchor="ctr"/>
          <a:lstStyle/>
          <a:p>
            <a:pPr algn="ctr" indent="0" marL="0">
              <a:buNone/>
            </a:pPr>
            <a:r>
              <a:rPr lang="en-US" sz="1100" b="1" dirty="0">
                <a:solidFill>
                  <a:srgbClr val="1B3A6B"/>
                </a:solidFill>
                <a:latin typeface="Calibri" pitchFamily="34" charset="0"/>
                <a:ea typeface="Calibri" pitchFamily="34" charset="-122"/>
                <a:cs typeface="Calibri" pitchFamily="34" charset="-120"/>
              </a:rPr>
              <a:t>Dr. D. R. Suroshe</a:t>
            </a:r>
            <a:endParaRPr lang="en-US" sz="1100" dirty="0"/>
          </a:p>
        </p:txBody>
      </p:sp>
      <p:sp>
        <p:nvSpPr>
          <p:cNvPr id="7" name="Text 5"/>
          <p:cNvSpPr/>
          <p:nvPr/>
        </p:nvSpPr>
        <p:spPr>
          <a:xfrm>
            <a:off x="3200400" y="2743200"/>
            <a:ext cx="2743200" cy="228600"/>
          </a:xfrm>
          <a:prstGeom prst="rect">
            <a:avLst/>
          </a:prstGeom>
          <a:noFill/>
          <a:ln/>
        </p:spPr>
        <p:txBody>
          <a:bodyPr wrap="square" lIns="0" tIns="0" rIns="0" bIns="0" rtlCol="0" anchor="ctr"/>
          <a:lstStyle/>
          <a:p>
            <a:pPr algn="ctr" indent="0" marL="0">
              <a:buNone/>
            </a:pPr>
            <a:r>
              <a:rPr lang="en-US" sz="1000" dirty="0">
                <a:solidFill>
                  <a:srgbClr val="C8952A"/>
                </a:solidFill>
                <a:latin typeface="Calibri" pitchFamily="34" charset="0"/>
                <a:ea typeface="Calibri" pitchFamily="34" charset="-122"/>
                <a:cs typeface="Calibri" pitchFamily="34" charset="-120"/>
              </a:rPr>
              <a:t>Principal</a:t>
            </a:r>
            <a:endParaRPr lang="en-US" sz="1000" dirty="0"/>
          </a:p>
        </p:txBody>
      </p:sp>
      <p:pic>
        <p:nvPicPr>
          <p:cNvPr id="8" name="Image 0" descr="/home/claude/imgs/p2_img4.jpeg">    </p:cNvPr>
          <p:cNvPicPr>
            <a:picLocks noChangeAspect="1"/>
          </p:cNvPicPr>
          <p:nvPr/>
        </p:nvPicPr>
        <p:blipFill>
          <a:blip r:embed="rId1"/>
          <a:stretch>
            <a:fillRect/>
          </a:stretch>
        </p:blipFill>
        <p:spPr>
          <a:xfrm>
            <a:off x="411480" y="3154680"/>
            <a:ext cx="1097280" cy="1097280"/>
          </a:xfrm>
          <a:prstGeom prst="ellipse">
            <a:avLst/>
          </a:prstGeom>
        </p:spPr>
      </p:pic>
      <p:sp>
        <p:nvSpPr>
          <p:cNvPr id="9" name="Text 6"/>
          <p:cNvSpPr/>
          <p:nvPr/>
        </p:nvSpPr>
        <p:spPr>
          <a:xfrm>
            <a:off x="228600" y="4315968"/>
            <a:ext cx="1600200" cy="256032"/>
          </a:xfrm>
          <a:prstGeom prst="rect">
            <a:avLst/>
          </a:prstGeom>
          <a:noFill/>
          <a:ln/>
        </p:spPr>
        <p:txBody>
          <a:bodyPr wrap="square" lIns="0" tIns="0" rIns="0" bIns="0" rtlCol="0" anchor="ctr"/>
          <a:lstStyle/>
          <a:p>
            <a:pPr algn="ctr" indent="0" marL="0">
              <a:buNone/>
            </a:pPr>
            <a:r>
              <a:rPr lang="en-US" sz="850" b="1" dirty="0">
                <a:solidFill>
                  <a:srgbClr val="111827"/>
                </a:solidFill>
                <a:latin typeface="Calibri" pitchFamily="34" charset="0"/>
                <a:ea typeface="Calibri" pitchFamily="34" charset="-122"/>
                <a:cs typeface="Calibri" pitchFamily="34" charset="-120"/>
              </a:rPr>
              <a:t>Mr. Dattatray Bangar</a:t>
            </a:r>
            <a:endParaRPr lang="en-US" sz="850" dirty="0"/>
          </a:p>
        </p:txBody>
      </p:sp>
      <p:sp>
        <p:nvSpPr>
          <p:cNvPr id="10" name="Text 7"/>
          <p:cNvSpPr/>
          <p:nvPr/>
        </p:nvSpPr>
        <p:spPr>
          <a:xfrm>
            <a:off x="228600" y="4553712"/>
            <a:ext cx="1600200" cy="182880"/>
          </a:xfrm>
          <a:prstGeom prst="rect">
            <a:avLst/>
          </a:prstGeom>
          <a:noFill/>
          <a:ln/>
        </p:spPr>
        <p:txBody>
          <a:bodyPr wrap="square" lIns="0" tIns="0" rIns="0" bIns="0" rtlCol="0" anchor="ctr"/>
          <a:lstStyle/>
          <a:p>
            <a:pPr algn="ctr" indent="0" marL="0">
              <a:buNone/>
            </a:pPr>
            <a:r>
              <a:rPr lang="en-US" sz="800" dirty="0">
                <a:solidFill>
                  <a:srgbClr val="C8952A"/>
                </a:solidFill>
                <a:latin typeface="Calibri" pitchFamily="34" charset="0"/>
                <a:ea typeface="Calibri" pitchFamily="34" charset="-122"/>
                <a:cs typeface="Calibri" pitchFamily="34" charset="-120"/>
              </a:rPr>
              <a:t>HOD Civil Dept.</a:t>
            </a:r>
            <a:endParaRPr lang="en-US" sz="800" dirty="0"/>
          </a:p>
        </p:txBody>
      </p:sp>
      <p:pic>
        <p:nvPicPr>
          <p:cNvPr id="11" name="Image 1" descr="/home/claude/imgs/p2_img5.jpeg">    </p:cNvPr>
          <p:cNvPicPr>
            <a:picLocks noChangeAspect="1"/>
          </p:cNvPicPr>
          <p:nvPr/>
        </p:nvPicPr>
        <p:blipFill>
          <a:blip r:embed="rId2"/>
          <a:stretch>
            <a:fillRect/>
          </a:stretch>
        </p:blipFill>
        <p:spPr>
          <a:xfrm>
            <a:off x="2011680" y="3154680"/>
            <a:ext cx="1097280" cy="1097280"/>
          </a:xfrm>
          <a:prstGeom prst="ellipse">
            <a:avLst/>
          </a:prstGeom>
        </p:spPr>
      </p:pic>
      <p:sp>
        <p:nvSpPr>
          <p:cNvPr id="12" name="Text 8"/>
          <p:cNvSpPr/>
          <p:nvPr/>
        </p:nvSpPr>
        <p:spPr>
          <a:xfrm>
            <a:off x="1828800" y="4315968"/>
            <a:ext cx="1600200" cy="256032"/>
          </a:xfrm>
          <a:prstGeom prst="rect">
            <a:avLst/>
          </a:prstGeom>
          <a:noFill/>
          <a:ln/>
        </p:spPr>
        <p:txBody>
          <a:bodyPr wrap="square" lIns="0" tIns="0" rIns="0" bIns="0" rtlCol="0" anchor="ctr"/>
          <a:lstStyle/>
          <a:p>
            <a:pPr algn="ctr" indent="0" marL="0">
              <a:buNone/>
            </a:pPr>
            <a:r>
              <a:rPr lang="en-US" sz="850" b="1" dirty="0">
                <a:solidFill>
                  <a:srgbClr val="111827"/>
                </a:solidFill>
                <a:latin typeface="Calibri" pitchFamily="34" charset="0"/>
                <a:ea typeface="Calibri" pitchFamily="34" charset="-122"/>
                <a:cs typeface="Calibri" pitchFamily="34" charset="-120"/>
              </a:rPr>
              <a:t>Mrs. Pranjali Chafale</a:t>
            </a:r>
            <a:endParaRPr lang="en-US" sz="850" dirty="0"/>
          </a:p>
        </p:txBody>
      </p:sp>
      <p:sp>
        <p:nvSpPr>
          <p:cNvPr id="13" name="Text 9"/>
          <p:cNvSpPr/>
          <p:nvPr/>
        </p:nvSpPr>
        <p:spPr>
          <a:xfrm>
            <a:off x="1828800" y="4553712"/>
            <a:ext cx="1600200" cy="182880"/>
          </a:xfrm>
          <a:prstGeom prst="rect">
            <a:avLst/>
          </a:prstGeom>
          <a:noFill/>
          <a:ln/>
        </p:spPr>
        <p:txBody>
          <a:bodyPr wrap="square" lIns="0" tIns="0" rIns="0" bIns="0" rtlCol="0" anchor="ctr"/>
          <a:lstStyle/>
          <a:p>
            <a:pPr algn="ctr" indent="0" marL="0">
              <a:buNone/>
            </a:pPr>
            <a:r>
              <a:rPr lang="en-US" sz="800" dirty="0">
                <a:solidFill>
                  <a:srgbClr val="C8952A"/>
                </a:solidFill>
                <a:latin typeface="Calibri" pitchFamily="34" charset="0"/>
                <a:ea typeface="Calibri" pitchFamily="34" charset="-122"/>
                <a:cs typeface="Calibri" pitchFamily="34" charset="-120"/>
              </a:rPr>
              <a:t>Lecturer</a:t>
            </a:r>
            <a:endParaRPr lang="en-US" sz="800" dirty="0"/>
          </a:p>
        </p:txBody>
      </p:sp>
      <p:pic>
        <p:nvPicPr>
          <p:cNvPr id="14" name="Image 2" descr="/home/claude/imgs/p2_img6.jpeg">    </p:cNvPr>
          <p:cNvPicPr>
            <a:picLocks noChangeAspect="1"/>
          </p:cNvPicPr>
          <p:nvPr/>
        </p:nvPicPr>
        <p:blipFill>
          <a:blip r:embed="rId3"/>
          <a:stretch>
            <a:fillRect/>
          </a:stretch>
        </p:blipFill>
        <p:spPr>
          <a:xfrm>
            <a:off x="3611880" y="3154680"/>
            <a:ext cx="1097280" cy="1097280"/>
          </a:xfrm>
          <a:prstGeom prst="ellipse">
            <a:avLst/>
          </a:prstGeom>
        </p:spPr>
      </p:pic>
      <p:sp>
        <p:nvSpPr>
          <p:cNvPr id="15" name="Text 10"/>
          <p:cNvSpPr/>
          <p:nvPr/>
        </p:nvSpPr>
        <p:spPr>
          <a:xfrm>
            <a:off x="3429000" y="4315968"/>
            <a:ext cx="1600200" cy="256032"/>
          </a:xfrm>
          <a:prstGeom prst="rect">
            <a:avLst/>
          </a:prstGeom>
          <a:noFill/>
          <a:ln/>
        </p:spPr>
        <p:txBody>
          <a:bodyPr wrap="square" lIns="0" tIns="0" rIns="0" bIns="0" rtlCol="0" anchor="ctr"/>
          <a:lstStyle/>
          <a:p>
            <a:pPr algn="ctr" indent="0" marL="0">
              <a:buNone/>
            </a:pPr>
            <a:r>
              <a:rPr lang="en-US" sz="850" b="1" dirty="0">
                <a:solidFill>
                  <a:srgbClr val="111827"/>
                </a:solidFill>
                <a:latin typeface="Calibri" pitchFamily="34" charset="0"/>
                <a:ea typeface="Calibri" pitchFamily="34" charset="-122"/>
                <a:cs typeface="Calibri" pitchFamily="34" charset="-120"/>
              </a:rPr>
              <a:t>Mr. Rajesh Ingole</a:t>
            </a:r>
            <a:endParaRPr lang="en-US" sz="850" dirty="0"/>
          </a:p>
        </p:txBody>
      </p:sp>
      <p:sp>
        <p:nvSpPr>
          <p:cNvPr id="16" name="Text 11"/>
          <p:cNvSpPr/>
          <p:nvPr/>
        </p:nvSpPr>
        <p:spPr>
          <a:xfrm>
            <a:off x="3429000" y="4553712"/>
            <a:ext cx="1600200" cy="182880"/>
          </a:xfrm>
          <a:prstGeom prst="rect">
            <a:avLst/>
          </a:prstGeom>
          <a:noFill/>
          <a:ln/>
        </p:spPr>
        <p:txBody>
          <a:bodyPr wrap="square" lIns="0" tIns="0" rIns="0" bIns="0" rtlCol="0" anchor="ctr"/>
          <a:lstStyle/>
          <a:p>
            <a:pPr algn="ctr" indent="0" marL="0">
              <a:buNone/>
            </a:pPr>
            <a:r>
              <a:rPr lang="en-US" sz="800" dirty="0">
                <a:solidFill>
                  <a:srgbClr val="C8952A"/>
                </a:solidFill>
                <a:latin typeface="Calibri" pitchFamily="34" charset="0"/>
                <a:ea typeface="Calibri" pitchFamily="34" charset="-122"/>
                <a:cs typeface="Calibri" pitchFamily="34" charset="-120"/>
              </a:rPr>
              <a:t>Lecturer</a:t>
            </a:r>
            <a:endParaRPr lang="en-US" sz="800" dirty="0"/>
          </a:p>
        </p:txBody>
      </p:sp>
      <p:pic>
        <p:nvPicPr>
          <p:cNvPr id="17" name="Image 3" descr="/home/claude/imgs/p2_img7.jpeg">    </p:cNvPr>
          <p:cNvPicPr>
            <a:picLocks noChangeAspect="1"/>
          </p:cNvPicPr>
          <p:nvPr/>
        </p:nvPicPr>
        <p:blipFill>
          <a:blip r:embed="rId4"/>
          <a:stretch>
            <a:fillRect/>
          </a:stretch>
        </p:blipFill>
        <p:spPr>
          <a:xfrm>
            <a:off x="5212080" y="3154680"/>
            <a:ext cx="1097280" cy="1097280"/>
          </a:xfrm>
          <a:prstGeom prst="ellipse">
            <a:avLst/>
          </a:prstGeom>
        </p:spPr>
      </p:pic>
      <p:sp>
        <p:nvSpPr>
          <p:cNvPr id="18" name="Text 12"/>
          <p:cNvSpPr/>
          <p:nvPr/>
        </p:nvSpPr>
        <p:spPr>
          <a:xfrm>
            <a:off x="5029200" y="4315968"/>
            <a:ext cx="1600200" cy="256032"/>
          </a:xfrm>
          <a:prstGeom prst="rect">
            <a:avLst/>
          </a:prstGeom>
          <a:noFill/>
          <a:ln/>
        </p:spPr>
        <p:txBody>
          <a:bodyPr wrap="square" lIns="0" tIns="0" rIns="0" bIns="0" rtlCol="0" anchor="ctr"/>
          <a:lstStyle/>
          <a:p>
            <a:pPr algn="ctr" indent="0" marL="0">
              <a:buNone/>
            </a:pPr>
            <a:r>
              <a:rPr lang="en-US" sz="850" b="1" dirty="0">
                <a:solidFill>
                  <a:srgbClr val="111827"/>
                </a:solidFill>
                <a:latin typeface="Calibri" pitchFamily="34" charset="0"/>
                <a:ea typeface="Calibri" pitchFamily="34" charset="-122"/>
                <a:cs typeface="Calibri" pitchFamily="34" charset="-120"/>
              </a:rPr>
              <a:t>Mr. Hritik Sonawane</a:t>
            </a:r>
            <a:endParaRPr lang="en-US" sz="850" dirty="0"/>
          </a:p>
        </p:txBody>
      </p:sp>
      <p:sp>
        <p:nvSpPr>
          <p:cNvPr id="19" name="Text 13"/>
          <p:cNvSpPr/>
          <p:nvPr/>
        </p:nvSpPr>
        <p:spPr>
          <a:xfrm>
            <a:off x="5029200" y="4553712"/>
            <a:ext cx="1600200" cy="182880"/>
          </a:xfrm>
          <a:prstGeom prst="rect">
            <a:avLst/>
          </a:prstGeom>
          <a:noFill/>
          <a:ln/>
        </p:spPr>
        <p:txBody>
          <a:bodyPr wrap="square" lIns="0" tIns="0" rIns="0" bIns="0" rtlCol="0" anchor="ctr"/>
          <a:lstStyle/>
          <a:p>
            <a:pPr algn="ctr" indent="0" marL="0">
              <a:buNone/>
            </a:pPr>
            <a:r>
              <a:rPr lang="en-US" sz="800" dirty="0">
                <a:solidFill>
                  <a:srgbClr val="C8952A"/>
                </a:solidFill>
                <a:latin typeface="Calibri" pitchFamily="34" charset="0"/>
                <a:ea typeface="Calibri" pitchFamily="34" charset="-122"/>
                <a:cs typeface="Calibri" pitchFamily="34" charset="-120"/>
              </a:rPr>
              <a:t>Lecturer</a:t>
            </a:r>
            <a:endParaRPr lang="en-US" sz="800" dirty="0"/>
          </a:p>
        </p:txBody>
      </p:sp>
      <p:pic>
        <p:nvPicPr>
          <p:cNvPr id="20" name="Image 4" descr="/home/claude/imgs/p2_img8.jpeg">    </p:cNvPr>
          <p:cNvPicPr>
            <a:picLocks noChangeAspect="1"/>
          </p:cNvPicPr>
          <p:nvPr/>
        </p:nvPicPr>
        <p:blipFill>
          <a:blip r:embed="rId5"/>
          <a:stretch>
            <a:fillRect/>
          </a:stretch>
        </p:blipFill>
        <p:spPr>
          <a:xfrm>
            <a:off x="6812280" y="3154680"/>
            <a:ext cx="1097280" cy="1097280"/>
          </a:xfrm>
          <a:prstGeom prst="ellipse">
            <a:avLst/>
          </a:prstGeom>
        </p:spPr>
      </p:pic>
      <p:sp>
        <p:nvSpPr>
          <p:cNvPr id="21" name="Text 14"/>
          <p:cNvSpPr/>
          <p:nvPr/>
        </p:nvSpPr>
        <p:spPr>
          <a:xfrm>
            <a:off x="6629400" y="4315968"/>
            <a:ext cx="1600200" cy="256032"/>
          </a:xfrm>
          <a:prstGeom prst="rect">
            <a:avLst/>
          </a:prstGeom>
          <a:noFill/>
          <a:ln/>
        </p:spPr>
        <p:txBody>
          <a:bodyPr wrap="square" lIns="0" tIns="0" rIns="0" bIns="0" rtlCol="0" anchor="ctr"/>
          <a:lstStyle/>
          <a:p>
            <a:pPr algn="ctr" indent="0" marL="0">
              <a:buNone/>
            </a:pPr>
            <a:r>
              <a:rPr lang="en-US" sz="850" b="1" dirty="0">
                <a:solidFill>
                  <a:srgbClr val="111827"/>
                </a:solidFill>
                <a:latin typeface="Calibri" pitchFamily="34" charset="0"/>
                <a:ea typeface="Calibri" pitchFamily="34" charset="-122"/>
                <a:cs typeface="Calibri" pitchFamily="34" charset="-120"/>
              </a:rPr>
              <a:t>Mr. Shashikant Hegonde</a:t>
            </a:r>
            <a:endParaRPr lang="en-US" sz="850" dirty="0"/>
          </a:p>
        </p:txBody>
      </p:sp>
      <p:sp>
        <p:nvSpPr>
          <p:cNvPr id="22" name="Text 15"/>
          <p:cNvSpPr/>
          <p:nvPr/>
        </p:nvSpPr>
        <p:spPr>
          <a:xfrm>
            <a:off x="6629400" y="4553712"/>
            <a:ext cx="1600200" cy="182880"/>
          </a:xfrm>
          <a:prstGeom prst="rect">
            <a:avLst/>
          </a:prstGeom>
          <a:noFill/>
          <a:ln/>
        </p:spPr>
        <p:txBody>
          <a:bodyPr wrap="square" lIns="0" tIns="0" rIns="0" bIns="0" rtlCol="0" anchor="ctr"/>
          <a:lstStyle/>
          <a:p>
            <a:pPr algn="ctr" indent="0" marL="0">
              <a:buNone/>
            </a:pPr>
            <a:r>
              <a:rPr lang="en-US" sz="800" dirty="0">
                <a:solidFill>
                  <a:srgbClr val="C8952A"/>
                </a:solidFill>
                <a:latin typeface="Calibri" pitchFamily="34" charset="0"/>
                <a:ea typeface="Calibri" pitchFamily="34" charset="-122"/>
                <a:cs typeface="Calibri" pitchFamily="34" charset="-120"/>
              </a:rPr>
              <a:t>Lecturer</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822960"/>
          </a:xfrm>
          <a:prstGeom prst="rect">
            <a:avLst/>
          </a:prstGeom>
          <a:solidFill>
            <a:srgbClr val="1B3A6B"/>
          </a:solidFill>
          <a:ln w="12700">
            <a:solidFill>
              <a:srgbClr val="1B3A6B"/>
            </a:solidFill>
            <a:prstDash val="solid"/>
          </a:ln>
        </p:spPr>
      </p:sp>
      <p:sp>
        <p:nvSpPr>
          <p:cNvPr id="3" name="Text 1"/>
          <p:cNvSpPr/>
          <p:nvPr/>
        </p:nvSpPr>
        <p:spPr>
          <a:xfrm>
            <a:off x="0" y="0"/>
            <a:ext cx="6400800" cy="822960"/>
          </a:xfrm>
          <a:prstGeom prst="rect">
            <a:avLst/>
          </a:prstGeom>
          <a:noFill/>
          <a:ln/>
        </p:spPr>
        <p:txBody>
          <a:bodyPr wrap="square" lIns="0" tIns="0" rIns="0" bIns="0" rtlCol="0" anchor="ctr"/>
          <a:lstStyle/>
          <a:p>
            <a:pPr algn="l" indent="0" marL="0">
              <a:buNone/>
            </a:pPr>
            <a:r>
              <a:rPr lang="en-US" sz="2400" b="1" spc="400" kern="0" dirty="0">
                <a:solidFill>
                  <a:srgbClr val="FFFFFF"/>
                </a:solidFill>
                <a:latin typeface="Calibri" pitchFamily="34" charset="0"/>
                <a:ea typeface="Calibri" pitchFamily="34" charset="-122"/>
                <a:cs typeface="Calibri" pitchFamily="34" charset="-120"/>
              </a:rPr>
              <a:t>CESA 2025-26</a:t>
            </a:r>
            <a:endParaRPr lang="en-US" sz="2400" dirty="0"/>
          </a:p>
        </p:txBody>
      </p:sp>
      <p:sp>
        <p:nvSpPr>
          <p:cNvPr id="4" name="Text 2"/>
          <p:cNvSpPr/>
          <p:nvPr/>
        </p:nvSpPr>
        <p:spPr>
          <a:xfrm>
            <a:off x="0" y="0"/>
            <a:ext cx="8961120" cy="822960"/>
          </a:xfrm>
          <a:prstGeom prst="rect">
            <a:avLst/>
          </a:prstGeom>
          <a:noFill/>
          <a:ln/>
        </p:spPr>
        <p:txBody>
          <a:bodyPr wrap="square" lIns="0" tIns="0" rIns="0" bIns="0" rtlCol="0" anchor="ctr"/>
          <a:lstStyle/>
          <a:p>
            <a:pPr algn="r" indent="0" marL="0">
              <a:buNone/>
            </a:pPr>
            <a:r>
              <a:rPr lang="en-US" sz="1200" i="1" dirty="0">
                <a:solidFill>
                  <a:srgbClr val="F5C842"/>
                </a:solidFill>
                <a:latin typeface="Calibri" pitchFamily="34" charset="0"/>
                <a:ea typeface="Calibri" pitchFamily="34" charset="-122"/>
                <a:cs typeface="Calibri" pitchFamily="34" charset="-120"/>
              </a:rPr>
              <a:t>Civil Engineering Students Association</a:t>
            </a:r>
            <a:endParaRPr lang="en-US" sz="1200" dirty="0"/>
          </a:p>
        </p:txBody>
      </p:sp>
      <p:sp>
        <p:nvSpPr>
          <p:cNvPr id="5" name="Shape 3"/>
          <p:cNvSpPr/>
          <p:nvPr/>
        </p:nvSpPr>
        <p:spPr>
          <a:xfrm>
            <a:off x="457200" y="960120"/>
            <a:ext cx="2011680" cy="1920240"/>
          </a:xfrm>
          <a:prstGeom prst="rect">
            <a:avLst/>
          </a:prstGeom>
          <a:solidFill>
            <a:srgbClr val="EEF2F7"/>
          </a:solidFill>
          <a:ln w="12700">
            <a:solidFill>
              <a:srgbClr val="D1D5DB"/>
            </a:solidFill>
            <a:prstDash val="solid"/>
          </a:ln>
        </p:spPr>
      </p:sp>
      <p:sp>
        <p:nvSpPr>
          <p:cNvPr id="6" name="Shape 4"/>
          <p:cNvSpPr/>
          <p:nvPr/>
        </p:nvSpPr>
        <p:spPr>
          <a:xfrm>
            <a:off x="457200" y="960120"/>
            <a:ext cx="2011680" cy="64008"/>
          </a:xfrm>
          <a:prstGeom prst="rect">
            <a:avLst/>
          </a:prstGeom>
          <a:solidFill>
            <a:srgbClr val="C8952A"/>
          </a:solidFill>
          <a:ln w="12700">
            <a:solidFill>
              <a:srgbClr val="C8952A"/>
            </a:solidFill>
            <a:prstDash val="solid"/>
          </a:ln>
        </p:spPr>
      </p:sp>
      <p:pic>
        <p:nvPicPr>
          <p:cNvPr id="7" name="Image 0" descr="/home/claude/imgs/p3_img1.jpeg">    </p:cNvPr>
          <p:cNvPicPr>
            <a:picLocks noChangeAspect="1"/>
          </p:cNvPicPr>
          <p:nvPr/>
        </p:nvPicPr>
        <p:blipFill>
          <a:blip r:embed="rId1"/>
          <a:stretch>
            <a:fillRect/>
          </a:stretch>
        </p:blipFill>
        <p:spPr>
          <a:xfrm>
            <a:off x="914400" y="1069848"/>
            <a:ext cx="1097280" cy="1097280"/>
          </a:xfrm>
          <a:prstGeom prst="ellipse">
            <a:avLst/>
          </a:prstGeom>
        </p:spPr>
      </p:pic>
      <p:sp>
        <p:nvSpPr>
          <p:cNvPr id="8" name="Text 5"/>
          <p:cNvSpPr/>
          <p:nvPr/>
        </p:nvSpPr>
        <p:spPr>
          <a:xfrm>
            <a:off x="457200" y="222199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More Akash</a:t>
            </a:r>
            <a:endParaRPr lang="en-US" sz="950" dirty="0"/>
          </a:p>
        </p:txBody>
      </p:sp>
      <p:sp>
        <p:nvSpPr>
          <p:cNvPr id="9" name="Text 6"/>
          <p:cNvSpPr/>
          <p:nvPr/>
        </p:nvSpPr>
        <p:spPr>
          <a:xfrm>
            <a:off x="457200" y="249631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President</a:t>
            </a:r>
            <a:endParaRPr lang="en-US" sz="900" dirty="0"/>
          </a:p>
        </p:txBody>
      </p:sp>
      <p:sp>
        <p:nvSpPr>
          <p:cNvPr id="10" name="Shape 7"/>
          <p:cNvSpPr/>
          <p:nvPr/>
        </p:nvSpPr>
        <p:spPr>
          <a:xfrm>
            <a:off x="2560320" y="960120"/>
            <a:ext cx="2011680" cy="1920240"/>
          </a:xfrm>
          <a:prstGeom prst="rect">
            <a:avLst/>
          </a:prstGeom>
          <a:solidFill>
            <a:srgbClr val="EEF2F7"/>
          </a:solidFill>
          <a:ln w="12700">
            <a:solidFill>
              <a:srgbClr val="D1D5DB"/>
            </a:solidFill>
            <a:prstDash val="solid"/>
          </a:ln>
        </p:spPr>
      </p:sp>
      <p:sp>
        <p:nvSpPr>
          <p:cNvPr id="11" name="Shape 8"/>
          <p:cNvSpPr/>
          <p:nvPr/>
        </p:nvSpPr>
        <p:spPr>
          <a:xfrm>
            <a:off x="2560320" y="960120"/>
            <a:ext cx="2011680" cy="64008"/>
          </a:xfrm>
          <a:prstGeom prst="rect">
            <a:avLst/>
          </a:prstGeom>
          <a:solidFill>
            <a:srgbClr val="C8952A"/>
          </a:solidFill>
          <a:ln w="12700">
            <a:solidFill>
              <a:srgbClr val="C8952A"/>
            </a:solidFill>
            <a:prstDash val="solid"/>
          </a:ln>
        </p:spPr>
      </p:sp>
      <p:pic>
        <p:nvPicPr>
          <p:cNvPr id="12" name="Image 1" descr="/home/claude/imgs/p3_img2.jpeg">    </p:cNvPr>
          <p:cNvPicPr>
            <a:picLocks noChangeAspect="1"/>
          </p:cNvPicPr>
          <p:nvPr/>
        </p:nvPicPr>
        <p:blipFill>
          <a:blip r:embed="rId2"/>
          <a:stretch>
            <a:fillRect/>
          </a:stretch>
        </p:blipFill>
        <p:spPr>
          <a:xfrm>
            <a:off x="3017520" y="1069848"/>
            <a:ext cx="1097280" cy="1097280"/>
          </a:xfrm>
          <a:prstGeom prst="ellipse">
            <a:avLst/>
          </a:prstGeom>
        </p:spPr>
      </p:pic>
      <p:sp>
        <p:nvSpPr>
          <p:cNvPr id="13" name="Text 9"/>
          <p:cNvSpPr/>
          <p:nvPr/>
        </p:nvSpPr>
        <p:spPr>
          <a:xfrm>
            <a:off x="2560320" y="222199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Jaiswal Arvindra</a:t>
            </a:r>
            <a:endParaRPr lang="en-US" sz="950" dirty="0"/>
          </a:p>
        </p:txBody>
      </p:sp>
      <p:sp>
        <p:nvSpPr>
          <p:cNvPr id="14" name="Text 10"/>
          <p:cNvSpPr/>
          <p:nvPr/>
        </p:nvSpPr>
        <p:spPr>
          <a:xfrm>
            <a:off x="2560320" y="249631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Vice President</a:t>
            </a:r>
            <a:endParaRPr lang="en-US" sz="900" dirty="0"/>
          </a:p>
        </p:txBody>
      </p:sp>
      <p:sp>
        <p:nvSpPr>
          <p:cNvPr id="15" name="Shape 11"/>
          <p:cNvSpPr/>
          <p:nvPr/>
        </p:nvSpPr>
        <p:spPr>
          <a:xfrm>
            <a:off x="4663440" y="960120"/>
            <a:ext cx="2011680" cy="1920240"/>
          </a:xfrm>
          <a:prstGeom prst="rect">
            <a:avLst/>
          </a:prstGeom>
          <a:solidFill>
            <a:srgbClr val="EEF2F7"/>
          </a:solidFill>
          <a:ln w="12700">
            <a:solidFill>
              <a:srgbClr val="D1D5DB"/>
            </a:solidFill>
            <a:prstDash val="solid"/>
          </a:ln>
        </p:spPr>
      </p:sp>
      <p:sp>
        <p:nvSpPr>
          <p:cNvPr id="16" name="Shape 12"/>
          <p:cNvSpPr/>
          <p:nvPr/>
        </p:nvSpPr>
        <p:spPr>
          <a:xfrm>
            <a:off x="4663440" y="960120"/>
            <a:ext cx="2011680" cy="64008"/>
          </a:xfrm>
          <a:prstGeom prst="rect">
            <a:avLst/>
          </a:prstGeom>
          <a:solidFill>
            <a:srgbClr val="2563A8"/>
          </a:solidFill>
          <a:ln w="12700">
            <a:solidFill>
              <a:srgbClr val="2563A8"/>
            </a:solidFill>
            <a:prstDash val="solid"/>
          </a:ln>
        </p:spPr>
      </p:sp>
      <p:pic>
        <p:nvPicPr>
          <p:cNvPr id="17" name="Image 2" descr="/home/claude/imgs/p3_img3.jpeg">    </p:cNvPr>
          <p:cNvPicPr>
            <a:picLocks noChangeAspect="1"/>
          </p:cNvPicPr>
          <p:nvPr/>
        </p:nvPicPr>
        <p:blipFill>
          <a:blip r:embed="rId3"/>
          <a:stretch>
            <a:fillRect/>
          </a:stretch>
        </p:blipFill>
        <p:spPr>
          <a:xfrm>
            <a:off x="5120640" y="1069848"/>
            <a:ext cx="1097280" cy="1097280"/>
          </a:xfrm>
          <a:prstGeom prst="ellipse">
            <a:avLst/>
          </a:prstGeom>
        </p:spPr>
      </p:pic>
      <p:sp>
        <p:nvSpPr>
          <p:cNvPr id="18" name="Text 13"/>
          <p:cNvSpPr/>
          <p:nvPr/>
        </p:nvSpPr>
        <p:spPr>
          <a:xfrm>
            <a:off x="4663440" y="222199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Parse Tanushka</a:t>
            </a:r>
            <a:endParaRPr lang="en-US" sz="950" dirty="0"/>
          </a:p>
        </p:txBody>
      </p:sp>
      <p:sp>
        <p:nvSpPr>
          <p:cNvPr id="19" name="Text 14"/>
          <p:cNvSpPr/>
          <p:nvPr/>
        </p:nvSpPr>
        <p:spPr>
          <a:xfrm>
            <a:off x="4663440" y="249631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Treasurer</a:t>
            </a:r>
            <a:endParaRPr lang="en-US" sz="900" dirty="0"/>
          </a:p>
        </p:txBody>
      </p:sp>
      <p:sp>
        <p:nvSpPr>
          <p:cNvPr id="20" name="Shape 15"/>
          <p:cNvSpPr/>
          <p:nvPr/>
        </p:nvSpPr>
        <p:spPr>
          <a:xfrm>
            <a:off x="6766560" y="960120"/>
            <a:ext cx="2011680" cy="1920240"/>
          </a:xfrm>
          <a:prstGeom prst="rect">
            <a:avLst/>
          </a:prstGeom>
          <a:solidFill>
            <a:srgbClr val="EEF2F7"/>
          </a:solidFill>
          <a:ln w="12700">
            <a:solidFill>
              <a:srgbClr val="D1D5DB"/>
            </a:solidFill>
            <a:prstDash val="solid"/>
          </a:ln>
        </p:spPr>
      </p:sp>
      <p:sp>
        <p:nvSpPr>
          <p:cNvPr id="21" name="Shape 16"/>
          <p:cNvSpPr/>
          <p:nvPr/>
        </p:nvSpPr>
        <p:spPr>
          <a:xfrm>
            <a:off x="6766560" y="960120"/>
            <a:ext cx="2011680" cy="64008"/>
          </a:xfrm>
          <a:prstGeom prst="rect">
            <a:avLst/>
          </a:prstGeom>
          <a:solidFill>
            <a:srgbClr val="2563A8"/>
          </a:solidFill>
          <a:ln w="12700">
            <a:solidFill>
              <a:srgbClr val="2563A8"/>
            </a:solidFill>
            <a:prstDash val="solid"/>
          </a:ln>
        </p:spPr>
      </p:sp>
      <p:pic>
        <p:nvPicPr>
          <p:cNvPr id="22" name="Image 3" descr="/home/claude/imgs/p3_img4.jpeg">    </p:cNvPr>
          <p:cNvPicPr>
            <a:picLocks noChangeAspect="1"/>
          </p:cNvPicPr>
          <p:nvPr/>
        </p:nvPicPr>
        <p:blipFill>
          <a:blip r:embed="rId4"/>
          <a:stretch>
            <a:fillRect/>
          </a:stretch>
        </p:blipFill>
        <p:spPr>
          <a:xfrm>
            <a:off x="7223760" y="1069848"/>
            <a:ext cx="1097280" cy="1097280"/>
          </a:xfrm>
          <a:prstGeom prst="ellipse">
            <a:avLst/>
          </a:prstGeom>
        </p:spPr>
      </p:pic>
      <p:sp>
        <p:nvSpPr>
          <p:cNvPr id="23" name="Text 17"/>
          <p:cNvSpPr/>
          <p:nvPr/>
        </p:nvSpPr>
        <p:spPr>
          <a:xfrm>
            <a:off x="6766560" y="222199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Bharti Om</a:t>
            </a:r>
            <a:endParaRPr lang="en-US" sz="950" dirty="0"/>
          </a:p>
        </p:txBody>
      </p:sp>
      <p:sp>
        <p:nvSpPr>
          <p:cNvPr id="24" name="Text 18"/>
          <p:cNvSpPr/>
          <p:nvPr/>
        </p:nvSpPr>
        <p:spPr>
          <a:xfrm>
            <a:off x="6766560" y="249631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Co-ordinator Head</a:t>
            </a:r>
            <a:endParaRPr lang="en-US" sz="900" dirty="0"/>
          </a:p>
        </p:txBody>
      </p:sp>
      <p:sp>
        <p:nvSpPr>
          <p:cNvPr id="25" name="Shape 19"/>
          <p:cNvSpPr/>
          <p:nvPr/>
        </p:nvSpPr>
        <p:spPr>
          <a:xfrm>
            <a:off x="457200" y="2926080"/>
            <a:ext cx="2011680" cy="1920240"/>
          </a:xfrm>
          <a:prstGeom prst="rect">
            <a:avLst/>
          </a:prstGeom>
          <a:solidFill>
            <a:srgbClr val="EEF2F7"/>
          </a:solidFill>
          <a:ln w="12700">
            <a:solidFill>
              <a:srgbClr val="D1D5DB"/>
            </a:solidFill>
            <a:prstDash val="solid"/>
          </a:ln>
        </p:spPr>
      </p:sp>
      <p:sp>
        <p:nvSpPr>
          <p:cNvPr id="26" name="Shape 20"/>
          <p:cNvSpPr/>
          <p:nvPr/>
        </p:nvSpPr>
        <p:spPr>
          <a:xfrm>
            <a:off x="457200" y="2926080"/>
            <a:ext cx="2011680" cy="64008"/>
          </a:xfrm>
          <a:prstGeom prst="rect">
            <a:avLst/>
          </a:prstGeom>
          <a:solidFill>
            <a:srgbClr val="2563A8"/>
          </a:solidFill>
          <a:ln w="12700">
            <a:solidFill>
              <a:srgbClr val="2563A8"/>
            </a:solidFill>
            <a:prstDash val="solid"/>
          </a:ln>
        </p:spPr>
      </p:sp>
      <p:pic>
        <p:nvPicPr>
          <p:cNvPr id="27" name="Image 4" descr="/home/claude/imgs/p3_img5.jpeg">    </p:cNvPr>
          <p:cNvPicPr>
            <a:picLocks noChangeAspect="1"/>
          </p:cNvPicPr>
          <p:nvPr/>
        </p:nvPicPr>
        <p:blipFill>
          <a:blip r:embed="rId5"/>
          <a:stretch>
            <a:fillRect/>
          </a:stretch>
        </p:blipFill>
        <p:spPr>
          <a:xfrm>
            <a:off x="914400" y="3035808"/>
            <a:ext cx="1097280" cy="1097280"/>
          </a:xfrm>
          <a:prstGeom prst="ellipse">
            <a:avLst/>
          </a:prstGeom>
        </p:spPr>
      </p:pic>
      <p:sp>
        <p:nvSpPr>
          <p:cNvPr id="28" name="Text 21"/>
          <p:cNvSpPr/>
          <p:nvPr/>
        </p:nvSpPr>
        <p:spPr>
          <a:xfrm>
            <a:off x="457200" y="418795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Naik Rahul</a:t>
            </a:r>
            <a:endParaRPr lang="en-US" sz="950" dirty="0"/>
          </a:p>
        </p:txBody>
      </p:sp>
      <p:sp>
        <p:nvSpPr>
          <p:cNvPr id="29" name="Text 22"/>
          <p:cNvSpPr/>
          <p:nvPr/>
        </p:nvSpPr>
        <p:spPr>
          <a:xfrm>
            <a:off x="457200" y="446227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Media Head</a:t>
            </a:r>
            <a:endParaRPr lang="en-US" sz="900" dirty="0"/>
          </a:p>
        </p:txBody>
      </p:sp>
      <p:sp>
        <p:nvSpPr>
          <p:cNvPr id="30" name="Shape 23"/>
          <p:cNvSpPr/>
          <p:nvPr/>
        </p:nvSpPr>
        <p:spPr>
          <a:xfrm>
            <a:off x="2560320" y="2926080"/>
            <a:ext cx="2011680" cy="1920240"/>
          </a:xfrm>
          <a:prstGeom prst="rect">
            <a:avLst/>
          </a:prstGeom>
          <a:solidFill>
            <a:srgbClr val="EEF2F7"/>
          </a:solidFill>
          <a:ln w="12700">
            <a:solidFill>
              <a:srgbClr val="D1D5DB"/>
            </a:solidFill>
            <a:prstDash val="solid"/>
          </a:ln>
        </p:spPr>
      </p:sp>
      <p:sp>
        <p:nvSpPr>
          <p:cNvPr id="31" name="Shape 24"/>
          <p:cNvSpPr/>
          <p:nvPr/>
        </p:nvSpPr>
        <p:spPr>
          <a:xfrm>
            <a:off x="2560320" y="2926080"/>
            <a:ext cx="2011680" cy="64008"/>
          </a:xfrm>
          <a:prstGeom prst="rect">
            <a:avLst/>
          </a:prstGeom>
          <a:solidFill>
            <a:srgbClr val="2563A8"/>
          </a:solidFill>
          <a:ln w="12700">
            <a:solidFill>
              <a:srgbClr val="2563A8"/>
            </a:solidFill>
            <a:prstDash val="solid"/>
          </a:ln>
        </p:spPr>
      </p:sp>
      <p:pic>
        <p:nvPicPr>
          <p:cNvPr id="32" name="Image 5" descr="/home/claude/imgs/p3_img6.jpeg">    </p:cNvPr>
          <p:cNvPicPr>
            <a:picLocks noChangeAspect="1"/>
          </p:cNvPicPr>
          <p:nvPr/>
        </p:nvPicPr>
        <p:blipFill>
          <a:blip r:embed="rId6"/>
          <a:stretch>
            <a:fillRect/>
          </a:stretch>
        </p:blipFill>
        <p:spPr>
          <a:xfrm>
            <a:off x="3017520" y="3035808"/>
            <a:ext cx="1097280" cy="1097280"/>
          </a:xfrm>
          <a:prstGeom prst="ellipse">
            <a:avLst/>
          </a:prstGeom>
        </p:spPr>
      </p:pic>
      <p:sp>
        <p:nvSpPr>
          <p:cNvPr id="33" name="Text 25"/>
          <p:cNvSpPr/>
          <p:nvPr/>
        </p:nvSpPr>
        <p:spPr>
          <a:xfrm>
            <a:off x="2560320" y="418795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Chandane Yadnesh</a:t>
            </a:r>
            <a:endParaRPr lang="en-US" sz="950" dirty="0"/>
          </a:p>
        </p:txBody>
      </p:sp>
      <p:sp>
        <p:nvSpPr>
          <p:cNvPr id="34" name="Text 26"/>
          <p:cNvSpPr/>
          <p:nvPr/>
        </p:nvSpPr>
        <p:spPr>
          <a:xfrm>
            <a:off x="2560320" y="446227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Technical Head</a:t>
            </a:r>
            <a:endParaRPr lang="en-US" sz="900" dirty="0"/>
          </a:p>
        </p:txBody>
      </p:sp>
      <p:sp>
        <p:nvSpPr>
          <p:cNvPr id="35" name="Shape 27"/>
          <p:cNvSpPr/>
          <p:nvPr/>
        </p:nvSpPr>
        <p:spPr>
          <a:xfrm>
            <a:off x="4663440" y="2926080"/>
            <a:ext cx="2011680" cy="1920240"/>
          </a:xfrm>
          <a:prstGeom prst="rect">
            <a:avLst/>
          </a:prstGeom>
          <a:solidFill>
            <a:srgbClr val="EEF2F7"/>
          </a:solidFill>
          <a:ln w="12700">
            <a:solidFill>
              <a:srgbClr val="D1D5DB"/>
            </a:solidFill>
            <a:prstDash val="solid"/>
          </a:ln>
        </p:spPr>
      </p:sp>
      <p:sp>
        <p:nvSpPr>
          <p:cNvPr id="36" name="Shape 28"/>
          <p:cNvSpPr/>
          <p:nvPr/>
        </p:nvSpPr>
        <p:spPr>
          <a:xfrm>
            <a:off x="4663440" y="2926080"/>
            <a:ext cx="2011680" cy="64008"/>
          </a:xfrm>
          <a:prstGeom prst="rect">
            <a:avLst/>
          </a:prstGeom>
          <a:solidFill>
            <a:srgbClr val="2563A8"/>
          </a:solidFill>
          <a:ln w="12700">
            <a:solidFill>
              <a:srgbClr val="2563A8"/>
            </a:solidFill>
            <a:prstDash val="solid"/>
          </a:ln>
        </p:spPr>
      </p:sp>
      <p:pic>
        <p:nvPicPr>
          <p:cNvPr id="37" name="Image 6" descr="/home/claude/imgs/p3_img7.jpeg">    </p:cNvPr>
          <p:cNvPicPr>
            <a:picLocks noChangeAspect="1"/>
          </p:cNvPicPr>
          <p:nvPr/>
        </p:nvPicPr>
        <p:blipFill>
          <a:blip r:embed="rId7"/>
          <a:stretch>
            <a:fillRect/>
          </a:stretch>
        </p:blipFill>
        <p:spPr>
          <a:xfrm>
            <a:off x="5120640" y="3035808"/>
            <a:ext cx="1097280" cy="1097280"/>
          </a:xfrm>
          <a:prstGeom prst="ellipse">
            <a:avLst/>
          </a:prstGeom>
        </p:spPr>
      </p:pic>
      <p:sp>
        <p:nvSpPr>
          <p:cNvPr id="38" name="Text 29"/>
          <p:cNvSpPr/>
          <p:nvPr/>
        </p:nvSpPr>
        <p:spPr>
          <a:xfrm>
            <a:off x="4663440" y="418795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Gavhane Aryan</a:t>
            </a:r>
            <a:endParaRPr lang="en-US" sz="950" dirty="0"/>
          </a:p>
        </p:txBody>
      </p:sp>
      <p:sp>
        <p:nvSpPr>
          <p:cNvPr id="39" name="Text 30"/>
          <p:cNvSpPr/>
          <p:nvPr/>
        </p:nvSpPr>
        <p:spPr>
          <a:xfrm>
            <a:off x="4663440" y="446227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Sports Head</a:t>
            </a:r>
            <a:endParaRPr lang="en-US" sz="900" dirty="0"/>
          </a:p>
        </p:txBody>
      </p:sp>
      <p:sp>
        <p:nvSpPr>
          <p:cNvPr id="40" name="Shape 31"/>
          <p:cNvSpPr/>
          <p:nvPr/>
        </p:nvSpPr>
        <p:spPr>
          <a:xfrm>
            <a:off x="6766560" y="2926080"/>
            <a:ext cx="2011680" cy="1920240"/>
          </a:xfrm>
          <a:prstGeom prst="rect">
            <a:avLst/>
          </a:prstGeom>
          <a:solidFill>
            <a:srgbClr val="EEF2F7"/>
          </a:solidFill>
          <a:ln w="12700">
            <a:solidFill>
              <a:srgbClr val="D1D5DB"/>
            </a:solidFill>
            <a:prstDash val="solid"/>
          </a:ln>
        </p:spPr>
      </p:sp>
      <p:sp>
        <p:nvSpPr>
          <p:cNvPr id="41" name="Shape 32"/>
          <p:cNvSpPr/>
          <p:nvPr/>
        </p:nvSpPr>
        <p:spPr>
          <a:xfrm>
            <a:off x="6766560" y="2926080"/>
            <a:ext cx="2011680" cy="64008"/>
          </a:xfrm>
          <a:prstGeom prst="rect">
            <a:avLst/>
          </a:prstGeom>
          <a:solidFill>
            <a:srgbClr val="2563A8"/>
          </a:solidFill>
          <a:ln w="12700">
            <a:solidFill>
              <a:srgbClr val="2563A8"/>
            </a:solidFill>
            <a:prstDash val="solid"/>
          </a:ln>
        </p:spPr>
      </p:sp>
      <p:pic>
        <p:nvPicPr>
          <p:cNvPr id="42" name="Image 7" descr="/home/claude/imgs/p3_img8.jpeg">    </p:cNvPr>
          <p:cNvPicPr>
            <a:picLocks noChangeAspect="1"/>
          </p:cNvPicPr>
          <p:nvPr/>
        </p:nvPicPr>
        <p:blipFill>
          <a:blip r:embed="rId8"/>
          <a:stretch>
            <a:fillRect/>
          </a:stretch>
        </p:blipFill>
        <p:spPr>
          <a:xfrm>
            <a:off x="7223760" y="3035808"/>
            <a:ext cx="1097280" cy="1097280"/>
          </a:xfrm>
          <a:prstGeom prst="ellipse">
            <a:avLst/>
          </a:prstGeom>
        </p:spPr>
      </p:pic>
      <p:sp>
        <p:nvSpPr>
          <p:cNvPr id="43" name="Text 33"/>
          <p:cNvSpPr/>
          <p:nvPr/>
        </p:nvSpPr>
        <p:spPr>
          <a:xfrm>
            <a:off x="6766560" y="4187952"/>
            <a:ext cx="2011680" cy="274320"/>
          </a:xfrm>
          <a:prstGeom prst="rect">
            <a:avLst/>
          </a:prstGeom>
          <a:noFill/>
          <a:ln/>
        </p:spPr>
        <p:txBody>
          <a:bodyPr wrap="square" lIns="0" tIns="0" rIns="0" bIns="0" rtlCol="0" anchor="ctr"/>
          <a:lstStyle/>
          <a:p>
            <a:pPr algn="ctr" indent="0" marL="0">
              <a:buNone/>
            </a:pPr>
            <a:r>
              <a:rPr lang="en-US" sz="950" b="1" dirty="0">
                <a:solidFill>
                  <a:srgbClr val="111827"/>
                </a:solidFill>
                <a:latin typeface="Calibri" pitchFamily="34" charset="0"/>
                <a:ea typeface="Calibri" pitchFamily="34" charset="-122"/>
                <a:cs typeface="Calibri" pitchFamily="34" charset="-120"/>
              </a:rPr>
              <a:t>Patil Shreeraj</a:t>
            </a:r>
            <a:endParaRPr lang="en-US" sz="950" dirty="0"/>
          </a:p>
        </p:txBody>
      </p:sp>
      <p:sp>
        <p:nvSpPr>
          <p:cNvPr id="44" name="Text 34"/>
          <p:cNvSpPr/>
          <p:nvPr/>
        </p:nvSpPr>
        <p:spPr>
          <a:xfrm>
            <a:off x="6766560" y="4462272"/>
            <a:ext cx="2011680" cy="256032"/>
          </a:xfrm>
          <a:prstGeom prst="rect">
            <a:avLst/>
          </a:prstGeom>
          <a:noFill/>
          <a:ln/>
        </p:spPr>
        <p:txBody>
          <a:bodyPr wrap="square" lIns="0" tIns="0" rIns="0" bIns="0" rtlCol="0" anchor="ctr"/>
          <a:lstStyle/>
          <a:p>
            <a:pPr algn="ctr" indent="0" marL="0">
              <a:buNone/>
            </a:pPr>
            <a:r>
              <a:rPr lang="en-US" sz="900" dirty="0">
                <a:solidFill>
                  <a:srgbClr val="C8952A"/>
                </a:solidFill>
                <a:latin typeface="Calibri" pitchFamily="34" charset="0"/>
                <a:ea typeface="Calibri" pitchFamily="34" charset="-122"/>
                <a:cs typeface="Calibri" pitchFamily="34" charset="-120"/>
              </a:rPr>
              <a:t>Discipline Head</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F2F7"/>
        </a:solidFill>
      </p:bgPr>
    </p:bg>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B3A6B"/>
          </a:solidFill>
          <a:ln w="12700">
            <a:solidFill>
              <a:srgbClr val="1B3A6B"/>
            </a:solidFill>
            <a:prstDash val="solid"/>
          </a:ln>
        </p:spPr>
      </p:sp>
      <p:sp>
        <p:nvSpPr>
          <p:cNvPr id="3" name="Text 1"/>
          <p:cNvSpPr/>
          <p:nvPr/>
        </p:nvSpPr>
        <p:spPr>
          <a:xfrm>
            <a:off x="0" y="0"/>
            <a:ext cx="9144000" cy="777240"/>
          </a:xfrm>
          <a:prstGeom prst="rect">
            <a:avLst/>
          </a:prstGeom>
          <a:noFill/>
          <a:ln/>
        </p:spPr>
        <p:txBody>
          <a:bodyPr wrap="square" lIns="0" tIns="0" rIns="0" bIns="0" rtlCol="0" anchor="ctr"/>
          <a:lstStyle/>
          <a:p>
            <a:pPr algn="ctr" indent="0" marL="0">
              <a:buNone/>
            </a:pPr>
            <a:r>
              <a:rPr lang="en-US" sz="2200" b="1" spc="300" kern="0" dirty="0">
                <a:solidFill>
                  <a:srgbClr val="FFFFFF"/>
                </a:solidFill>
                <a:latin typeface="Calibri" pitchFamily="34" charset="0"/>
                <a:ea typeface="Calibri" pitchFamily="34" charset="-122"/>
                <a:cs typeface="Calibri" pitchFamily="34" charset="-120"/>
              </a:rPr>
              <a:t>EVENTS — ACADEMIC YEAR 2025-26</a:t>
            </a:r>
            <a:endParaRPr lang="en-US" sz="2200" dirty="0"/>
          </a:p>
        </p:txBody>
      </p:sp>
      <p:sp>
        <p:nvSpPr>
          <p:cNvPr id="4" name="Shape 2"/>
          <p:cNvSpPr/>
          <p:nvPr/>
        </p:nvSpPr>
        <p:spPr>
          <a:xfrm>
            <a:off x="274320" y="914400"/>
            <a:ext cx="4114800" cy="3931920"/>
          </a:xfrm>
          <a:prstGeom prst="rect">
            <a:avLst/>
          </a:prstGeom>
          <a:solidFill>
            <a:srgbClr val="FFFFFF"/>
          </a:solidFill>
          <a:ln w="12700">
            <a:solidFill>
              <a:srgbClr val="D1D5DB"/>
            </a:solidFill>
            <a:prstDash val="solid"/>
          </a:ln>
          <a:effectLst>
            <a:outerShdw sx="100000" sy="100000" kx="0" ky="0" algn="bl" rotWithShape="0" blurRad="76200" dist="25400" dir="8100000">
              <a:srgbClr val="000000">
                <a:alpha val="10000"/>
              </a:srgbClr>
            </a:outerShdw>
          </a:effectLst>
        </p:spPr>
      </p:sp>
      <p:sp>
        <p:nvSpPr>
          <p:cNvPr id="5" name="Shape 3"/>
          <p:cNvSpPr/>
          <p:nvPr/>
        </p:nvSpPr>
        <p:spPr>
          <a:xfrm>
            <a:off x="274320" y="914400"/>
            <a:ext cx="4114800" cy="91440"/>
          </a:xfrm>
          <a:prstGeom prst="rect">
            <a:avLst/>
          </a:prstGeom>
          <a:solidFill>
            <a:srgbClr val="C8952A"/>
          </a:solidFill>
          <a:ln w="12700">
            <a:solidFill>
              <a:srgbClr val="C8952A"/>
            </a:solidFill>
            <a:prstDash val="solid"/>
          </a:ln>
        </p:spPr>
      </p:sp>
      <p:pic>
        <p:nvPicPr>
          <p:cNvPr id="6" name="Image 0" descr="/home/claude/imgs/p10_img1.jpeg">    </p:cNvPr>
          <p:cNvPicPr>
            <a:picLocks noChangeAspect="1"/>
          </p:cNvPicPr>
          <p:nvPr/>
        </p:nvPicPr>
        <p:blipFill>
          <a:blip r:embed="rId1"/>
          <a:srcRect l="0" r="0" t="0" b="0"/>
          <a:stretch/>
        </p:blipFill>
        <p:spPr>
          <a:xfrm>
            <a:off x="274320" y="1005840"/>
            <a:ext cx="4114800" cy="2011680"/>
          </a:xfrm>
          <a:prstGeom prst="rect">
            <a:avLst/>
          </a:prstGeom>
        </p:spPr>
      </p:pic>
      <p:sp>
        <p:nvSpPr>
          <p:cNvPr id="7" name="Text 4"/>
          <p:cNvSpPr/>
          <p:nvPr/>
        </p:nvSpPr>
        <p:spPr>
          <a:xfrm>
            <a:off x="365760" y="3090672"/>
            <a:ext cx="3931920" cy="347472"/>
          </a:xfrm>
          <a:prstGeom prst="rect">
            <a:avLst/>
          </a:prstGeom>
          <a:noFill/>
          <a:ln/>
        </p:spPr>
        <p:txBody>
          <a:bodyPr wrap="square" lIns="0" tIns="0" rIns="0" bIns="0" rtlCol="0" anchor="ctr"/>
          <a:lstStyle/>
          <a:p>
            <a:pPr algn="l" indent="0" marL="0">
              <a:buNone/>
            </a:pPr>
            <a:r>
              <a:rPr lang="en-US" sz="1300" b="1" dirty="0">
                <a:solidFill>
                  <a:srgbClr val="1B3A6B"/>
                </a:solidFill>
                <a:latin typeface="Calibri" pitchFamily="34" charset="0"/>
                <a:ea typeface="Calibri" pitchFamily="34" charset="-122"/>
                <a:cs typeface="Calibri" pitchFamily="34" charset="-120"/>
              </a:rPr>
              <a:t>Teacher's Day</a:t>
            </a:r>
            <a:endParaRPr lang="en-US" sz="1300" dirty="0"/>
          </a:p>
        </p:txBody>
      </p:sp>
      <p:sp>
        <p:nvSpPr>
          <p:cNvPr id="8" name="Text 5"/>
          <p:cNvSpPr/>
          <p:nvPr/>
        </p:nvSpPr>
        <p:spPr>
          <a:xfrm>
            <a:off x="365760" y="3410712"/>
            <a:ext cx="3931920" cy="246888"/>
          </a:xfrm>
          <a:prstGeom prst="rect">
            <a:avLst/>
          </a:prstGeom>
          <a:noFill/>
          <a:ln/>
        </p:spPr>
        <p:txBody>
          <a:bodyPr wrap="square" lIns="0" tIns="0" rIns="0" bIns="0" rtlCol="0" anchor="ctr"/>
          <a:lstStyle/>
          <a:p>
            <a:pPr algn="l" indent="0" marL="0">
              <a:buNone/>
            </a:pPr>
            <a:r>
              <a:rPr lang="en-US" sz="1000" dirty="0">
                <a:solidFill>
                  <a:srgbClr val="C8952A"/>
                </a:solidFill>
                <a:latin typeface="Calibri" pitchFamily="34" charset="0"/>
                <a:ea typeface="Calibri" pitchFamily="34" charset="-122"/>
                <a:cs typeface="Calibri" pitchFamily="34" charset="-120"/>
              </a:rPr>
              <a:t>5th September 2025</a:t>
            </a:r>
            <a:endParaRPr lang="en-US" sz="1000" dirty="0"/>
          </a:p>
        </p:txBody>
      </p:sp>
      <p:sp>
        <p:nvSpPr>
          <p:cNvPr id="9" name="Text 6"/>
          <p:cNvSpPr/>
          <p:nvPr/>
        </p:nvSpPr>
        <p:spPr>
          <a:xfrm>
            <a:off x="365760" y="3703320"/>
            <a:ext cx="3931920" cy="1005840"/>
          </a:xfrm>
          <a:prstGeom prst="rect">
            <a:avLst/>
          </a:prstGeom>
          <a:noFill/>
          <a:ln/>
        </p:spPr>
        <p:txBody>
          <a:bodyPr wrap="square" lIns="0" tIns="0" rIns="0" bIns="0" rtlCol="0" anchor="ctr"/>
          <a:lstStyle/>
          <a:p>
            <a:pPr algn="l" indent="0" marL="0">
              <a:buNone/>
            </a:pPr>
            <a:r>
              <a:rPr lang="en-US" sz="1000" dirty="0">
                <a:solidFill>
                  <a:srgbClr val="4B5563"/>
                </a:solidFill>
                <a:latin typeface="Calibri" pitchFamily="34" charset="0"/>
                <a:ea typeface="Calibri" pitchFamily="34" charset="-122"/>
                <a:cs typeface="Calibri" pitchFamily="34" charset="-120"/>
              </a:rPr>
              <a:t>Students of the Civil Engineering department celebrated Teacher's Day with inspiring speeches, cultural performances, and interactive sessions to honor faculty contributions.</a:t>
            </a:r>
            <a:endParaRPr lang="en-US" sz="1000" dirty="0"/>
          </a:p>
        </p:txBody>
      </p:sp>
      <p:sp>
        <p:nvSpPr>
          <p:cNvPr id="10" name="Shape 7"/>
          <p:cNvSpPr/>
          <p:nvPr/>
        </p:nvSpPr>
        <p:spPr>
          <a:xfrm>
            <a:off x="4754880" y="914400"/>
            <a:ext cx="4114800" cy="3931920"/>
          </a:xfrm>
          <a:prstGeom prst="rect">
            <a:avLst/>
          </a:prstGeom>
          <a:solidFill>
            <a:srgbClr val="FFFFFF"/>
          </a:solidFill>
          <a:ln w="12700">
            <a:solidFill>
              <a:srgbClr val="D1D5DB"/>
            </a:solidFill>
            <a:prstDash val="solid"/>
          </a:ln>
          <a:effectLst>
            <a:outerShdw sx="100000" sy="100000" kx="0" ky="0" algn="bl" rotWithShape="0" blurRad="76200" dist="25400" dir="8100000">
              <a:srgbClr val="000000">
                <a:alpha val="10000"/>
              </a:srgbClr>
            </a:outerShdw>
          </a:effectLst>
        </p:spPr>
      </p:sp>
      <p:sp>
        <p:nvSpPr>
          <p:cNvPr id="11" name="Shape 8"/>
          <p:cNvSpPr/>
          <p:nvPr/>
        </p:nvSpPr>
        <p:spPr>
          <a:xfrm>
            <a:off x="4754880" y="914400"/>
            <a:ext cx="4114800" cy="91440"/>
          </a:xfrm>
          <a:prstGeom prst="rect">
            <a:avLst/>
          </a:prstGeom>
          <a:solidFill>
            <a:srgbClr val="2563A8"/>
          </a:solidFill>
          <a:ln w="12700">
            <a:solidFill>
              <a:srgbClr val="2563A8"/>
            </a:solidFill>
            <a:prstDash val="solid"/>
          </a:ln>
        </p:spPr>
      </p:sp>
      <p:pic>
        <p:nvPicPr>
          <p:cNvPr id="12" name="Image 1" descr="/home/claude/imgs/p11_img1.jpeg">    </p:cNvPr>
          <p:cNvPicPr>
            <a:picLocks noChangeAspect="1"/>
          </p:cNvPicPr>
          <p:nvPr/>
        </p:nvPicPr>
        <p:blipFill>
          <a:blip r:embed="rId2"/>
          <a:srcRect l="0" r="0" t="0" b="0"/>
          <a:stretch/>
        </p:blipFill>
        <p:spPr>
          <a:xfrm>
            <a:off x="4754880" y="1005840"/>
            <a:ext cx="4114800" cy="2011680"/>
          </a:xfrm>
          <a:prstGeom prst="rect">
            <a:avLst/>
          </a:prstGeom>
        </p:spPr>
      </p:pic>
      <p:sp>
        <p:nvSpPr>
          <p:cNvPr id="13" name="Text 9"/>
          <p:cNvSpPr/>
          <p:nvPr/>
        </p:nvSpPr>
        <p:spPr>
          <a:xfrm>
            <a:off x="4846320" y="3090672"/>
            <a:ext cx="3931920" cy="347472"/>
          </a:xfrm>
          <a:prstGeom prst="rect">
            <a:avLst/>
          </a:prstGeom>
          <a:noFill/>
          <a:ln/>
        </p:spPr>
        <p:txBody>
          <a:bodyPr wrap="square" lIns="0" tIns="0" rIns="0" bIns="0" rtlCol="0" anchor="ctr"/>
          <a:lstStyle/>
          <a:p>
            <a:pPr algn="l" indent="0" marL="0">
              <a:buNone/>
            </a:pPr>
            <a:r>
              <a:rPr lang="en-US" sz="1300" b="1" dirty="0">
                <a:solidFill>
                  <a:srgbClr val="1B3A6B"/>
                </a:solidFill>
                <a:latin typeface="Calibri" pitchFamily="34" charset="0"/>
                <a:ea typeface="Calibri" pitchFamily="34" charset="-122"/>
                <a:cs typeface="Calibri" pitchFamily="34" charset="-120"/>
              </a:rPr>
              <a:t>Emerging Surveying Technology</a:t>
            </a:r>
            <a:endParaRPr lang="en-US" sz="1300" dirty="0"/>
          </a:p>
        </p:txBody>
      </p:sp>
      <p:sp>
        <p:nvSpPr>
          <p:cNvPr id="14" name="Text 10"/>
          <p:cNvSpPr/>
          <p:nvPr/>
        </p:nvSpPr>
        <p:spPr>
          <a:xfrm>
            <a:off x="4846320" y="3410712"/>
            <a:ext cx="3931920" cy="246888"/>
          </a:xfrm>
          <a:prstGeom prst="rect">
            <a:avLst/>
          </a:prstGeom>
          <a:noFill/>
          <a:ln/>
        </p:spPr>
        <p:txBody>
          <a:bodyPr wrap="square" lIns="0" tIns="0" rIns="0" bIns="0" rtlCol="0" anchor="ctr"/>
          <a:lstStyle/>
          <a:p>
            <a:pPr algn="l" indent="0" marL="0">
              <a:buNone/>
            </a:pPr>
            <a:r>
              <a:rPr lang="en-US" sz="1000" dirty="0">
                <a:solidFill>
                  <a:srgbClr val="C8952A"/>
                </a:solidFill>
                <a:latin typeface="Calibri" pitchFamily="34" charset="0"/>
                <a:ea typeface="Calibri" pitchFamily="34" charset="-122"/>
                <a:cs typeface="Calibri" pitchFamily="34" charset="-120"/>
              </a:rPr>
              <a:t>18–19 September 2025</a:t>
            </a:r>
            <a:endParaRPr lang="en-US" sz="1000" dirty="0"/>
          </a:p>
        </p:txBody>
      </p:sp>
      <p:sp>
        <p:nvSpPr>
          <p:cNvPr id="15" name="Text 11"/>
          <p:cNvSpPr/>
          <p:nvPr/>
        </p:nvSpPr>
        <p:spPr>
          <a:xfrm>
            <a:off x="4846320" y="3703320"/>
            <a:ext cx="3931920" cy="1005840"/>
          </a:xfrm>
          <a:prstGeom prst="rect">
            <a:avLst/>
          </a:prstGeom>
          <a:noFill/>
          <a:ln/>
        </p:spPr>
        <p:txBody>
          <a:bodyPr wrap="square" lIns="0" tIns="0" rIns="0" bIns="0" rtlCol="0" anchor="ctr"/>
          <a:lstStyle/>
          <a:p>
            <a:pPr algn="l" indent="0" marL="0">
              <a:buNone/>
            </a:pPr>
            <a:r>
              <a:rPr lang="en-US" sz="1000" dirty="0">
                <a:solidFill>
                  <a:srgbClr val="4B5563"/>
                </a:solidFill>
                <a:latin typeface="Calibri" pitchFamily="34" charset="0"/>
                <a:ea typeface="Calibri" pitchFamily="34" charset="-122"/>
                <a:cs typeface="Calibri" pitchFamily="34" charset="-120"/>
              </a:rPr>
              <a:t>Expert lecture for 2nd Year students on modern surveying techniques including Total Station, GPS, and drone surveying at SIOT Ground.</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F2F7"/>
        </a:solidFill>
      </p:bgPr>
    </p:bg>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B3A6B"/>
          </a:solidFill>
          <a:ln w="12700">
            <a:solidFill>
              <a:srgbClr val="1B3A6B"/>
            </a:solidFill>
            <a:prstDash val="solid"/>
          </a:ln>
        </p:spPr>
      </p:sp>
      <p:sp>
        <p:nvSpPr>
          <p:cNvPr id="3" name="Text 1"/>
          <p:cNvSpPr/>
          <p:nvPr/>
        </p:nvSpPr>
        <p:spPr>
          <a:xfrm>
            <a:off x="0" y="0"/>
            <a:ext cx="9144000" cy="777240"/>
          </a:xfrm>
          <a:prstGeom prst="rect">
            <a:avLst/>
          </a:prstGeom>
          <a:noFill/>
          <a:ln/>
        </p:spPr>
        <p:txBody>
          <a:bodyPr wrap="square" lIns="0" tIns="0" rIns="0" bIns="0" rtlCol="0" anchor="ctr"/>
          <a:lstStyle/>
          <a:p>
            <a:pPr algn="ctr" indent="0" marL="0">
              <a:buNone/>
            </a:pPr>
            <a:r>
              <a:rPr lang="en-US" sz="2200" b="1" spc="300" kern="0" dirty="0">
                <a:solidFill>
                  <a:srgbClr val="FFFFFF"/>
                </a:solidFill>
                <a:latin typeface="Calibri" pitchFamily="34" charset="0"/>
                <a:ea typeface="Calibri" pitchFamily="34" charset="-122"/>
                <a:cs typeface="Calibri" pitchFamily="34" charset="-120"/>
              </a:rPr>
              <a:t>EVENTS — INDUSTRY EXPOSURE</a:t>
            </a:r>
            <a:endParaRPr lang="en-US" sz="2200" dirty="0"/>
          </a:p>
        </p:txBody>
      </p:sp>
      <p:sp>
        <p:nvSpPr>
          <p:cNvPr id="4" name="Shape 2"/>
          <p:cNvSpPr/>
          <p:nvPr/>
        </p:nvSpPr>
        <p:spPr>
          <a:xfrm>
            <a:off x="274320" y="914400"/>
            <a:ext cx="4114800" cy="3931920"/>
          </a:xfrm>
          <a:prstGeom prst="rect">
            <a:avLst/>
          </a:prstGeom>
          <a:solidFill>
            <a:srgbClr val="FFFFFF"/>
          </a:solidFill>
          <a:ln w="12700">
            <a:solidFill>
              <a:srgbClr val="D1D5DB"/>
            </a:solidFill>
            <a:prstDash val="solid"/>
          </a:ln>
          <a:effectLst>
            <a:outerShdw sx="100000" sy="100000" kx="0" ky="0" algn="bl" rotWithShape="0" blurRad="76200" dist="25400" dir="8100000">
              <a:srgbClr val="000000">
                <a:alpha val="10000"/>
              </a:srgbClr>
            </a:outerShdw>
          </a:effectLst>
        </p:spPr>
      </p:sp>
      <p:sp>
        <p:nvSpPr>
          <p:cNvPr id="5" name="Shape 3"/>
          <p:cNvSpPr/>
          <p:nvPr/>
        </p:nvSpPr>
        <p:spPr>
          <a:xfrm>
            <a:off x="274320" y="914400"/>
            <a:ext cx="4114800" cy="91440"/>
          </a:xfrm>
          <a:prstGeom prst="rect">
            <a:avLst/>
          </a:prstGeom>
          <a:solidFill>
            <a:srgbClr val="C8952A"/>
          </a:solidFill>
          <a:ln w="12700">
            <a:solidFill>
              <a:srgbClr val="C8952A"/>
            </a:solidFill>
            <a:prstDash val="solid"/>
          </a:ln>
        </p:spPr>
      </p:sp>
      <p:pic>
        <p:nvPicPr>
          <p:cNvPr id="6" name="Image 0" descr="/home/claude/imgs/p12_img1.jpeg">    </p:cNvPr>
          <p:cNvPicPr>
            <a:picLocks noChangeAspect="1"/>
          </p:cNvPicPr>
          <p:nvPr/>
        </p:nvPicPr>
        <p:blipFill>
          <a:blip r:embed="rId1"/>
          <a:srcRect l="0" r="0" t="0" b="0"/>
          <a:stretch/>
        </p:blipFill>
        <p:spPr>
          <a:xfrm>
            <a:off x="274320" y="1005840"/>
            <a:ext cx="4114800" cy="2011680"/>
          </a:xfrm>
          <a:prstGeom prst="rect">
            <a:avLst/>
          </a:prstGeom>
        </p:spPr>
      </p:pic>
      <p:sp>
        <p:nvSpPr>
          <p:cNvPr id="7" name="Text 4"/>
          <p:cNvSpPr/>
          <p:nvPr/>
        </p:nvSpPr>
        <p:spPr>
          <a:xfrm>
            <a:off x="365760" y="3090672"/>
            <a:ext cx="3931920" cy="347472"/>
          </a:xfrm>
          <a:prstGeom prst="rect">
            <a:avLst/>
          </a:prstGeom>
          <a:noFill/>
          <a:ln/>
        </p:spPr>
        <p:txBody>
          <a:bodyPr wrap="square" lIns="0" tIns="0" rIns="0" bIns="0" rtlCol="0" anchor="ctr"/>
          <a:lstStyle/>
          <a:p>
            <a:pPr algn="l" indent="0" marL="0">
              <a:buNone/>
            </a:pPr>
            <a:r>
              <a:rPr lang="en-US" sz="1300" b="1" dirty="0">
                <a:solidFill>
                  <a:srgbClr val="1B3A6B"/>
                </a:solidFill>
                <a:latin typeface="Calibri" pitchFamily="34" charset="0"/>
                <a:ea typeface="Calibri" pitchFamily="34" charset="-122"/>
                <a:cs typeface="Calibri" pitchFamily="34" charset="-120"/>
              </a:rPr>
              <a:t>Industrial Visit — RMC Plant</a:t>
            </a:r>
            <a:endParaRPr lang="en-US" sz="1300" dirty="0"/>
          </a:p>
        </p:txBody>
      </p:sp>
      <p:sp>
        <p:nvSpPr>
          <p:cNvPr id="8" name="Text 5"/>
          <p:cNvSpPr/>
          <p:nvPr/>
        </p:nvSpPr>
        <p:spPr>
          <a:xfrm>
            <a:off x="365760" y="3410712"/>
            <a:ext cx="3931920" cy="246888"/>
          </a:xfrm>
          <a:prstGeom prst="rect">
            <a:avLst/>
          </a:prstGeom>
          <a:noFill/>
          <a:ln/>
        </p:spPr>
        <p:txBody>
          <a:bodyPr wrap="square" lIns="0" tIns="0" rIns="0" bIns="0" rtlCol="0" anchor="ctr"/>
          <a:lstStyle/>
          <a:p>
            <a:pPr algn="l" indent="0" marL="0">
              <a:buNone/>
            </a:pPr>
            <a:r>
              <a:rPr lang="en-US" sz="950" dirty="0">
                <a:solidFill>
                  <a:srgbClr val="C8952A"/>
                </a:solidFill>
                <a:latin typeface="Calibri" pitchFamily="34" charset="0"/>
                <a:ea typeface="Calibri" pitchFamily="34" charset="-122"/>
                <a:cs typeface="Calibri" pitchFamily="34" charset="-120"/>
              </a:rPr>
              <a:t>17 September 2025  |  Omkar Construction, Ulwe</a:t>
            </a:r>
            <a:endParaRPr lang="en-US" sz="950" dirty="0"/>
          </a:p>
        </p:txBody>
      </p:sp>
      <p:sp>
        <p:nvSpPr>
          <p:cNvPr id="9" name="Text 6"/>
          <p:cNvSpPr/>
          <p:nvPr/>
        </p:nvSpPr>
        <p:spPr>
          <a:xfrm>
            <a:off x="365760" y="3703320"/>
            <a:ext cx="3931920" cy="1005840"/>
          </a:xfrm>
          <a:prstGeom prst="rect">
            <a:avLst/>
          </a:prstGeom>
          <a:noFill/>
          <a:ln/>
        </p:spPr>
        <p:txBody>
          <a:bodyPr wrap="square" lIns="0" tIns="0" rIns="0" bIns="0" rtlCol="0" anchor="ctr"/>
          <a:lstStyle/>
          <a:p>
            <a:pPr algn="l" indent="0" marL="0">
              <a:buNone/>
            </a:pPr>
            <a:r>
              <a:rPr lang="en-US" sz="1000" dirty="0">
                <a:solidFill>
                  <a:srgbClr val="4B5563"/>
                </a:solidFill>
                <a:latin typeface="Calibri" pitchFamily="34" charset="0"/>
                <a:ea typeface="Calibri" pitchFamily="34" charset="-122"/>
                <a:cs typeface="Calibri" pitchFamily="34" charset="-120"/>
              </a:rPr>
              <a:t>2nd Year students visited the Ready Mix Concrete Plant to observe batching, mixing, and transportation of concrete and understand quality control processes.</a:t>
            </a:r>
            <a:endParaRPr lang="en-US" sz="1000" dirty="0"/>
          </a:p>
        </p:txBody>
      </p:sp>
      <p:sp>
        <p:nvSpPr>
          <p:cNvPr id="10" name="Shape 7"/>
          <p:cNvSpPr/>
          <p:nvPr/>
        </p:nvSpPr>
        <p:spPr>
          <a:xfrm>
            <a:off x="4754880" y="914400"/>
            <a:ext cx="4114800" cy="3931920"/>
          </a:xfrm>
          <a:prstGeom prst="rect">
            <a:avLst/>
          </a:prstGeom>
          <a:solidFill>
            <a:srgbClr val="FFFFFF"/>
          </a:solidFill>
          <a:ln w="12700">
            <a:solidFill>
              <a:srgbClr val="D1D5DB"/>
            </a:solidFill>
            <a:prstDash val="solid"/>
          </a:ln>
          <a:effectLst>
            <a:outerShdw sx="100000" sy="100000" kx="0" ky="0" algn="bl" rotWithShape="0" blurRad="76200" dist="25400" dir="8100000">
              <a:srgbClr val="000000">
                <a:alpha val="10000"/>
              </a:srgbClr>
            </a:outerShdw>
          </a:effectLst>
        </p:spPr>
      </p:sp>
      <p:sp>
        <p:nvSpPr>
          <p:cNvPr id="11" name="Shape 8"/>
          <p:cNvSpPr/>
          <p:nvPr/>
        </p:nvSpPr>
        <p:spPr>
          <a:xfrm>
            <a:off x="4754880" y="914400"/>
            <a:ext cx="4114800" cy="91440"/>
          </a:xfrm>
          <a:prstGeom prst="rect">
            <a:avLst/>
          </a:prstGeom>
          <a:solidFill>
            <a:srgbClr val="2563A8"/>
          </a:solidFill>
          <a:ln w="12700">
            <a:solidFill>
              <a:srgbClr val="2563A8"/>
            </a:solidFill>
            <a:prstDash val="solid"/>
          </a:ln>
        </p:spPr>
      </p:sp>
      <p:pic>
        <p:nvPicPr>
          <p:cNvPr id="12" name="Image 1" descr="/home/claude/imgs/p13_img1.jpeg">    </p:cNvPr>
          <p:cNvPicPr>
            <a:picLocks noChangeAspect="1"/>
          </p:cNvPicPr>
          <p:nvPr/>
        </p:nvPicPr>
        <p:blipFill>
          <a:blip r:embed="rId2"/>
          <a:srcRect l="0" r="0" t="0" b="0"/>
          <a:stretch/>
        </p:blipFill>
        <p:spPr>
          <a:xfrm>
            <a:off x="4754880" y="1005840"/>
            <a:ext cx="4114800" cy="2011680"/>
          </a:xfrm>
          <a:prstGeom prst="rect">
            <a:avLst/>
          </a:prstGeom>
        </p:spPr>
      </p:pic>
      <p:sp>
        <p:nvSpPr>
          <p:cNvPr id="13" name="Text 9"/>
          <p:cNvSpPr/>
          <p:nvPr/>
        </p:nvSpPr>
        <p:spPr>
          <a:xfrm>
            <a:off x="4846320" y="3090672"/>
            <a:ext cx="3931920" cy="347472"/>
          </a:xfrm>
          <a:prstGeom prst="rect">
            <a:avLst/>
          </a:prstGeom>
          <a:noFill/>
          <a:ln/>
        </p:spPr>
        <p:txBody>
          <a:bodyPr wrap="square" lIns="0" tIns="0" rIns="0" bIns="0" rtlCol="0" anchor="ctr"/>
          <a:lstStyle/>
          <a:p>
            <a:pPr algn="l" indent="0" marL="0">
              <a:buNone/>
            </a:pPr>
            <a:r>
              <a:rPr lang="en-US" sz="1300" b="1" dirty="0">
                <a:solidFill>
                  <a:srgbClr val="1B3A6B"/>
                </a:solidFill>
                <a:latin typeface="Calibri" pitchFamily="34" charset="0"/>
                <a:ea typeface="Calibri" pitchFamily="34" charset="-122"/>
                <a:cs typeface="Calibri" pitchFamily="34" charset="-120"/>
              </a:rPr>
              <a:t>Civil Workshop — Site Visit</a:t>
            </a:r>
            <a:endParaRPr lang="en-US" sz="1300" dirty="0"/>
          </a:p>
        </p:txBody>
      </p:sp>
      <p:sp>
        <p:nvSpPr>
          <p:cNvPr id="14" name="Text 10"/>
          <p:cNvSpPr/>
          <p:nvPr/>
        </p:nvSpPr>
        <p:spPr>
          <a:xfrm>
            <a:off x="4846320" y="3410712"/>
            <a:ext cx="3931920" cy="246888"/>
          </a:xfrm>
          <a:prstGeom prst="rect">
            <a:avLst/>
          </a:prstGeom>
          <a:noFill/>
          <a:ln/>
        </p:spPr>
        <p:txBody>
          <a:bodyPr wrap="square" lIns="0" tIns="0" rIns="0" bIns="0" rtlCol="0" anchor="ctr"/>
          <a:lstStyle/>
          <a:p>
            <a:pPr algn="l" indent="0" marL="0">
              <a:buNone/>
            </a:pPr>
            <a:r>
              <a:rPr lang="en-US" sz="950" dirty="0">
                <a:solidFill>
                  <a:srgbClr val="C8952A"/>
                </a:solidFill>
                <a:latin typeface="Calibri" pitchFamily="34" charset="0"/>
                <a:ea typeface="Calibri" pitchFamily="34" charset="-122"/>
                <a:cs typeface="Calibri" pitchFamily="34" charset="-120"/>
              </a:rPr>
              <a:t>25 September 2025  |  B.G. Shirke Pvt. Ltd., Navde</a:t>
            </a:r>
            <a:endParaRPr lang="en-US" sz="950" dirty="0"/>
          </a:p>
        </p:txBody>
      </p:sp>
      <p:sp>
        <p:nvSpPr>
          <p:cNvPr id="15" name="Text 11"/>
          <p:cNvSpPr/>
          <p:nvPr/>
        </p:nvSpPr>
        <p:spPr>
          <a:xfrm>
            <a:off x="4846320" y="3703320"/>
            <a:ext cx="3931920" cy="1005840"/>
          </a:xfrm>
          <a:prstGeom prst="rect">
            <a:avLst/>
          </a:prstGeom>
          <a:noFill/>
          <a:ln/>
        </p:spPr>
        <p:txBody>
          <a:bodyPr wrap="square" lIns="0" tIns="0" rIns="0" bIns="0" rtlCol="0" anchor="ctr"/>
          <a:lstStyle/>
          <a:p>
            <a:pPr algn="l" indent="0" marL="0">
              <a:buNone/>
            </a:pPr>
            <a:r>
              <a:rPr lang="en-US" sz="1000" dirty="0">
                <a:solidFill>
                  <a:srgbClr val="4B5563"/>
                </a:solidFill>
                <a:latin typeface="Calibri" pitchFamily="34" charset="0"/>
                <a:ea typeface="Calibri" pitchFamily="34" charset="-122"/>
                <a:cs typeface="Calibri" pitchFamily="34" charset="-120"/>
              </a:rPr>
              <a:t>1st Year students visited a live CIDCO construction site to gain first-hand exposure to construction activities, site management, and safety practices.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F2F7"/>
        </a:solidFill>
      </p:bgPr>
    </p:bg>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B3A6B"/>
          </a:solidFill>
          <a:ln w="12700">
            <a:solidFill>
              <a:srgbClr val="1B3A6B"/>
            </a:solidFill>
            <a:prstDash val="solid"/>
          </a:ln>
        </p:spPr>
      </p:sp>
      <p:sp>
        <p:nvSpPr>
          <p:cNvPr id="3" name="Text 1"/>
          <p:cNvSpPr/>
          <p:nvPr/>
        </p:nvSpPr>
        <p:spPr>
          <a:xfrm>
            <a:off x="0" y="0"/>
            <a:ext cx="9144000" cy="777240"/>
          </a:xfrm>
          <a:prstGeom prst="rect">
            <a:avLst/>
          </a:prstGeom>
          <a:noFill/>
          <a:ln/>
        </p:spPr>
        <p:txBody>
          <a:bodyPr wrap="square" lIns="0" tIns="0" rIns="0" bIns="0" rtlCol="0" anchor="ctr"/>
          <a:lstStyle/>
          <a:p>
            <a:pPr algn="ctr" indent="0" marL="0">
              <a:buNone/>
            </a:pPr>
            <a:r>
              <a:rPr lang="en-US" sz="2200" b="1" spc="300" kern="0" dirty="0">
                <a:solidFill>
                  <a:srgbClr val="FFFFFF"/>
                </a:solidFill>
                <a:latin typeface="Calibri" pitchFamily="34" charset="0"/>
                <a:ea typeface="Calibri" pitchFamily="34" charset="-122"/>
                <a:cs typeface="Calibri" pitchFamily="34" charset="-120"/>
              </a:rPr>
              <a:t>EVENTS — TECHNICAL &amp; MENTORSHIP</a:t>
            </a:r>
            <a:endParaRPr lang="en-US" sz="2200" dirty="0"/>
          </a:p>
        </p:txBody>
      </p:sp>
      <p:sp>
        <p:nvSpPr>
          <p:cNvPr id="4" name="Shape 2"/>
          <p:cNvSpPr/>
          <p:nvPr/>
        </p:nvSpPr>
        <p:spPr>
          <a:xfrm>
            <a:off x="274320" y="914400"/>
            <a:ext cx="4114800" cy="3931920"/>
          </a:xfrm>
          <a:prstGeom prst="rect">
            <a:avLst/>
          </a:prstGeom>
          <a:solidFill>
            <a:srgbClr val="FFFFFF"/>
          </a:solidFill>
          <a:ln w="12700">
            <a:solidFill>
              <a:srgbClr val="D1D5DB"/>
            </a:solidFill>
            <a:prstDash val="solid"/>
          </a:ln>
          <a:effectLst>
            <a:outerShdw sx="100000" sy="100000" kx="0" ky="0" algn="bl" rotWithShape="0" blurRad="76200" dist="25400" dir="8100000">
              <a:srgbClr val="000000">
                <a:alpha val="10000"/>
              </a:srgbClr>
            </a:outerShdw>
          </a:effectLst>
        </p:spPr>
      </p:sp>
      <p:sp>
        <p:nvSpPr>
          <p:cNvPr id="5" name="Shape 3"/>
          <p:cNvSpPr/>
          <p:nvPr/>
        </p:nvSpPr>
        <p:spPr>
          <a:xfrm>
            <a:off x="274320" y="914400"/>
            <a:ext cx="4114800" cy="91440"/>
          </a:xfrm>
          <a:prstGeom prst="rect">
            <a:avLst/>
          </a:prstGeom>
          <a:solidFill>
            <a:srgbClr val="C8952A"/>
          </a:solidFill>
          <a:ln w="12700">
            <a:solidFill>
              <a:srgbClr val="C8952A"/>
            </a:solidFill>
            <a:prstDash val="solid"/>
          </a:ln>
        </p:spPr>
      </p:sp>
      <p:pic>
        <p:nvPicPr>
          <p:cNvPr id="6" name="Image 0" descr="/home/claude/imgs/p14_img1.jpeg">    </p:cNvPr>
          <p:cNvPicPr>
            <a:picLocks noChangeAspect="1"/>
          </p:cNvPicPr>
          <p:nvPr/>
        </p:nvPicPr>
        <p:blipFill>
          <a:blip r:embed="rId1"/>
          <a:srcRect l="0" r="0" t="0" b="0"/>
          <a:stretch/>
        </p:blipFill>
        <p:spPr>
          <a:xfrm>
            <a:off x="274320" y="1005840"/>
            <a:ext cx="4114800" cy="2011680"/>
          </a:xfrm>
          <a:prstGeom prst="rect">
            <a:avLst/>
          </a:prstGeom>
        </p:spPr>
      </p:pic>
      <p:sp>
        <p:nvSpPr>
          <p:cNvPr id="7" name="Text 4"/>
          <p:cNvSpPr/>
          <p:nvPr/>
        </p:nvSpPr>
        <p:spPr>
          <a:xfrm>
            <a:off x="365760" y="3090672"/>
            <a:ext cx="3931920" cy="347472"/>
          </a:xfrm>
          <a:prstGeom prst="rect">
            <a:avLst/>
          </a:prstGeom>
          <a:noFill/>
          <a:ln/>
        </p:spPr>
        <p:txBody>
          <a:bodyPr wrap="square" lIns="0" tIns="0" rIns="0" bIns="0" rtlCol="0" anchor="ctr"/>
          <a:lstStyle/>
          <a:p>
            <a:pPr algn="l" indent="0" marL="0">
              <a:buNone/>
            </a:pPr>
            <a:r>
              <a:rPr lang="en-US" sz="1300" b="1" dirty="0">
                <a:solidFill>
                  <a:srgbClr val="1B3A6B"/>
                </a:solidFill>
                <a:latin typeface="Calibri" pitchFamily="34" charset="0"/>
                <a:ea typeface="Calibri" pitchFamily="34" charset="-122"/>
                <a:cs typeface="Calibri" pitchFamily="34" charset="-120"/>
              </a:rPr>
              <a:t>Expert Lecture — BIM</a:t>
            </a:r>
            <a:endParaRPr lang="en-US" sz="1300" dirty="0"/>
          </a:p>
        </p:txBody>
      </p:sp>
      <p:sp>
        <p:nvSpPr>
          <p:cNvPr id="8" name="Text 5"/>
          <p:cNvSpPr/>
          <p:nvPr/>
        </p:nvSpPr>
        <p:spPr>
          <a:xfrm>
            <a:off x="365760" y="3410712"/>
            <a:ext cx="3931920" cy="246888"/>
          </a:xfrm>
          <a:prstGeom prst="rect">
            <a:avLst/>
          </a:prstGeom>
          <a:noFill/>
          <a:ln/>
        </p:spPr>
        <p:txBody>
          <a:bodyPr wrap="square" lIns="0" tIns="0" rIns="0" bIns="0" rtlCol="0" anchor="ctr"/>
          <a:lstStyle/>
          <a:p>
            <a:pPr algn="l" indent="0" marL="0">
              <a:buNone/>
            </a:pPr>
            <a:r>
              <a:rPr lang="en-US" sz="950" dirty="0">
                <a:solidFill>
                  <a:srgbClr val="C8952A"/>
                </a:solidFill>
                <a:latin typeface="Calibri" pitchFamily="34" charset="0"/>
                <a:ea typeface="Calibri" pitchFamily="34" charset="-122"/>
                <a:cs typeface="Calibri" pitchFamily="34" charset="-120"/>
              </a:rPr>
              <a:t>29 September 2025  |  SIOT Seminar Hall</a:t>
            </a:r>
            <a:endParaRPr lang="en-US" sz="950" dirty="0"/>
          </a:p>
        </p:txBody>
      </p:sp>
      <p:sp>
        <p:nvSpPr>
          <p:cNvPr id="9" name="Text 6"/>
          <p:cNvSpPr/>
          <p:nvPr/>
        </p:nvSpPr>
        <p:spPr>
          <a:xfrm>
            <a:off x="365760" y="3703320"/>
            <a:ext cx="3931920" cy="1005840"/>
          </a:xfrm>
          <a:prstGeom prst="rect">
            <a:avLst/>
          </a:prstGeom>
          <a:noFill/>
          <a:ln/>
        </p:spPr>
        <p:txBody>
          <a:bodyPr wrap="square" lIns="0" tIns="0" rIns="0" bIns="0" rtlCol="0" anchor="ctr"/>
          <a:lstStyle/>
          <a:p>
            <a:pPr algn="l" indent="0" marL="0">
              <a:buNone/>
            </a:pPr>
            <a:r>
              <a:rPr lang="en-US" sz="1000" dirty="0">
                <a:solidFill>
                  <a:srgbClr val="4B5563"/>
                </a:solidFill>
                <a:latin typeface="Calibri" pitchFamily="34" charset="0"/>
                <a:ea typeface="Calibri" pitchFamily="34" charset="-122"/>
                <a:cs typeface="Calibri" pitchFamily="34" charset="-120"/>
              </a:rPr>
              <a:t>Session on Building Information Modeling (BIM) for 2nd and 3rd Year students, covering digital construction techniques and BIM applications in modern engineering.</a:t>
            </a:r>
            <a:endParaRPr lang="en-US" sz="1000" dirty="0"/>
          </a:p>
        </p:txBody>
      </p:sp>
      <p:sp>
        <p:nvSpPr>
          <p:cNvPr id="10" name="Shape 7"/>
          <p:cNvSpPr/>
          <p:nvPr/>
        </p:nvSpPr>
        <p:spPr>
          <a:xfrm>
            <a:off x="4754880" y="914400"/>
            <a:ext cx="4114800" cy="3931920"/>
          </a:xfrm>
          <a:prstGeom prst="rect">
            <a:avLst/>
          </a:prstGeom>
          <a:solidFill>
            <a:srgbClr val="FFFFFF"/>
          </a:solidFill>
          <a:ln w="12700">
            <a:solidFill>
              <a:srgbClr val="D1D5DB"/>
            </a:solidFill>
            <a:prstDash val="solid"/>
          </a:ln>
          <a:effectLst>
            <a:outerShdw sx="100000" sy="100000" kx="0" ky="0" algn="bl" rotWithShape="0" blurRad="76200" dist="25400" dir="8100000">
              <a:srgbClr val="000000">
                <a:alpha val="10000"/>
              </a:srgbClr>
            </a:outerShdw>
          </a:effectLst>
        </p:spPr>
      </p:sp>
      <p:sp>
        <p:nvSpPr>
          <p:cNvPr id="11" name="Shape 8"/>
          <p:cNvSpPr/>
          <p:nvPr/>
        </p:nvSpPr>
        <p:spPr>
          <a:xfrm>
            <a:off x="4754880" y="914400"/>
            <a:ext cx="4114800" cy="91440"/>
          </a:xfrm>
          <a:prstGeom prst="rect">
            <a:avLst/>
          </a:prstGeom>
          <a:solidFill>
            <a:srgbClr val="2563A8"/>
          </a:solidFill>
          <a:ln w="12700">
            <a:solidFill>
              <a:srgbClr val="2563A8"/>
            </a:solidFill>
            <a:prstDash val="solid"/>
          </a:ln>
        </p:spPr>
      </p:sp>
      <p:pic>
        <p:nvPicPr>
          <p:cNvPr id="12" name="Image 1" descr="/home/claude/imgs/p15_img1.jpeg">    </p:cNvPr>
          <p:cNvPicPr>
            <a:picLocks noChangeAspect="1"/>
          </p:cNvPicPr>
          <p:nvPr/>
        </p:nvPicPr>
        <p:blipFill>
          <a:blip r:embed="rId2"/>
          <a:srcRect l="0" r="0" t="0" b="0"/>
          <a:stretch/>
        </p:blipFill>
        <p:spPr>
          <a:xfrm>
            <a:off x="4754880" y="1005840"/>
            <a:ext cx="4114800" cy="2011680"/>
          </a:xfrm>
          <a:prstGeom prst="rect">
            <a:avLst/>
          </a:prstGeom>
        </p:spPr>
      </p:pic>
      <p:sp>
        <p:nvSpPr>
          <p:cNvPr id="13" name="Text 9"/>
          <p:cNvSpPr/>
          <p:nvPr/>
        </p:nvSpPr>
        <p:spPr>
          <a:xfrm>
            <a:off x="4846320" y="3090672"/>
            <a:ext cx="3931920" cy="347472"/>
          </a:xfrm>
          <a:prstGeom prst="rect">
            <a:avLst/>
          </a:prstGeom>
          <a:noFill/>
          <a:ln/>
        </p:spPr>
        <p:txBody>
          <a:bodyPr wrap="square" lIns="0" tIns="0" rIns="0" bIns="0" rtlCol="0" anchor="ctr"/>
          <a:lstStyle/>
          <a:p>
            <a:pPr algn="l" indent="0" marL="0">
              <a:buNone/>
            </a:pPr>
            <a:r>
              <a:rPr lang="en-US" sz="1300" b="1" dirty="0">
                <a:solidFill>
                  <a:srgbClr val="1B3A6B"/>
                </a:solidFill>
                <a:latin typeface="Calibri" pitchFamily="34" charset="0"/>
                <a:ea typeface="Calibri" pitchFamily="34" charset="-122"/>
                <a:cs typeface="Calibri" pitchFamily="34" charset="-120"/>
              </a:rPr>
              <a:t>Mentor–Mentee Meetings</a:t>
            </a:r>
            <a:endParaRPr lang="en-US" sz="1300" dirty="0"/>
          </a:p>
        </p:txBody>
      </p:sp>
      <p:sp>
        <p:nvSpPr>
          <p:cNvPr id="14" name="Text 10"/>
          <p:cNvSpPr/>
          <p:nvPr/>
        </p:nvSpPr>
        <p:spPr>
          <a:xfrm>
            <a:off x="4846320" y="3410712"/>
            <a:ext cx="3931920" cy="246888"/>
          </a:xfrm>
          <a:prstGeom prst="rect">
            <a:avLst/>
          </a:prstGeom>
          <a:noFill/>
          <a:ln/>
        </p:spPr>
        <p:txBody>
          <a:bodyPr wrap="square" lIns="0" tIns="0" rIns="0" bIns="0" rtlCol="0" anchor="ctr"/>
          <a:lstStyle/>
          <a:p>
            <a:pPr algn="l" indent="0" marL="0">
              <a:buNone/>
            </a:pPr>
            <a:r>
              <a:rPr lang="en-US" sz="950" dirty="0">
                <a:solidFill>
                  <a:srgbClr val="C8952A"/>
                </a:solidFill>
                <a:latin typeface="Calibri" pitchFamily="34" charset="0"/>
                <a:ea typeface="Calibri" pitchFamily="34" charset="-122"/>
                <a:cs typeface="Calibri" pitchFamily="34" charset="-120"/>
              </a:rPr>
              <a:t>Regular Sessions — Academic Year 2025-26</a:t>
            </a:r>
            <a:endParaRPr lang="en-US" sz="950" dirty="0"/>
          </a:p>
        </p:txBody>
      </p:sp>
      <p:sp>
        <p:nvSpPr>
          <p:cNvPr id="15" name="Text 11"/>
          <p:cNvSpPr/>
          <p:nvPr/>
        </p:nvSpPr>
        <p:spPr>
          <a:xfrm>
            <a:off x="4846320" y="3703320"/>
            <a:ext cx="3931920" cy="1005840"/>
          </a:xfrm>
          <a:prstGeom prst="rect">
            <a:avLst/>
          </a:prstGeom>
          <a:noFill/>
          <a:ln/>
        </p:spPr>
        <p:txBody>
          <a:bodyPr wrap="square" lIns="0" tIns="0" rIns="0" bIns="0" rtlCol="0" anchor="ctr"/>
          <a:lstStyle/>
          <a:p>
            <a:pPr algn="l" indent="0" marL="0">
              <a:buNone/>
            </a:pPr>
            <a:r>
              <a:rPr lang="en-US" sz="1000" dirty="0">
                <a:solidFill>
                  <a:srgbClr val="4B5563"/>
                </a:solidFill>
                <a:latin typeface="Calibri" pitchFamily="34" charset="0"/>
                <a:ea typeface="Calibri" pitchFamily="34" charset="-122"/>
                <a:cs typeface="Calibri" pitchFamily="34" charset="-120"/>
              </a:rPr>
              <a:t>Faculty mentors guide students on academic performance, technical skill development, time management, and career aspirations in civil engineering.</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B3A6B"/>
          </a:solidFill>
          <a:ln w="12700">
            <a:solidFill>
              <a:srgbClr val="1B3A6B"/>
            </a:solidFill>
            <a:prstDash val="solid"/>
          </a:ln>
        </p:spPr>
      </p:sp>
      <p:sp>
        <p:nvSpPr>
          <p:cNvPr id="3" name="Text 1"/>
          <p:cNvSpPr/>
          <p:nvPr/>
        </p:nvSpPr>
        <p:spPr>
          <a:xfrm>
            <a:off x="0" y="0"/>
            <a:ext cx="9144000" cy="777240"/>
          </a:xfrm>
          <a:prstGeom prst="rect">
            <a:avLst/>
          </a:prstGeom>
          <a:noFill/>
          <a:ln/>
        </p:spPr>
        <p:txBody>
          <a:bodyPr wrap="square" lIns="0" tIns="0" rIns="0" bIns="0" rtlCol="0" anchor="ctr"/>
          <a:lstStyle/>
          <a:p>
            <a:pPr algn="ctr" indent="0" marL="0">
              <a:buNone/>
            </a:pPr>
            <a:r>
              <a:rPr lang="en-US" sz="2200" b="1" spc="300" kern="0" dirty="0">
                <a:solidFill>
                  <a:srgbClr val="FFFFFF"/>
                </a:solidFill>
                <a:latin typeface="Calibri" pitchFamily="34" charset="0"/>
                <a:ea typeface="Calibri" pitchFamily="34" charset="-122"/>
                <a:cs typeface="Calibri" pitchFamily="34" charset="-120"/>
              </a:rPr>
              <a:t>ACADEMIC TOPPERS — 2025-26</a:t>
            </a:r>
            <a:endParaRPr lang="en-US" sz="2200" dirty="0"/>
          </a:p>
        </p:txBody>
      </p:sp>
      <p:sp>
        <p:nvSpPr>
          <p:cNvPr id="4" name="Shape 2"/>
          <p:cNvSpPr/>
          <p:nvPr/>
        </p:nvSpPr>
        <p:spPr>
          <a:xfrm>
            <a:off x="274320" y="914400"/>
            <a:ext cx="4114800" cy="365760"/>
          </a:xfrm>
          <a:prstGeom prst="rect">
            <a:avLst/>
          </a:prstGeom>
          <a:solidFill>
            <a:srgbClr val="C8952A"/>
          </a:solidFill>
          <a:ln w="12700">
            <a:solidFill>
              <a:srgbClr val="C8952A"/>
            </a:solidFill>
            <a:prstDash val="solid"/>
          </a:ln>
        </p:spPr>
      </p:sp>
      <p:sp>
        <p:nvSpPr>
          <p:cNvPr id="5" name="Text 3"/>
          <p:cNvSpPr/>
          <p:nvPr/>
        </p:nvSpPr>
        <p:spPr>
          <a:xfrm>
            <a:off x="274320" y="914400"/>
            <a:ext cx="4114800" cy="365760"/>
          </a:xfrm>
          <a:prstGeom prst="rect">
            <a:avLst/>
          </a:prstGeom>
          <a:noFill/>
          <a:ln/>
        </p:spPr>
        <p:txBody>
          <a:bodyPr wrap="square" lIns="0" tIns="0" rIns="0" bIns="0" rtlCol="0" anchor="ctr"/>
          <a:lstStyle/>
          <a:p>
            <a:pPr algn="ctr" indent="0" marL="0">
              <a:buNone/>
            </a:pPr>
            <a:r>
              <a:rPr lang="en-US" sz="1300" b="1" dirty="0">
                <a:solidFill>
                  <a:srgbClr val="111827"/>
                </a:solidFill>
                <a:latin typeface="Calibri" pitchFamily="34" charset="0"/>
                <a:ea typeface="Calibri" pitchFamily="34" charset="-122"/>
                <a:cs typeface="Calibri" pitchFamily="34" charset="-120"/>
              </a:rPr>
              <a:t>Fifth Semester Toppers</a:t>
            </a:r>
            <a:endParaRPr lang="en-US" sz="1300" dirty="0"/>
          </a:p>
        </p:txBody>
      </p:sp>
      <p:sp>
        <p:nvSpPr>
          <p:cNvPr id="6" name="Shape 4"/>
          <p:cNvSpPr/>
          <p:nvPr/>
        </p:nvSpPr>
        <p:spPr>
          <a:xfrm>
            <a:off x="320040" y="1325880"/>
            <a:ext cx="1280160" cy="1828800"/>
          </a:xfrm>
          <a:prstGeom prst="rect">
            <a:avLst/>
          </a:prstGeom>
          <a:solidFill>
            <a:srgbClr val="EEF2F7"/>
          </a:solidFill>
          <a:ln w="12700">
            <a:solidFill>
              <a:srgbClr val="D1D5DB"/>
            </a:solidFill>
            <a:prstDash val="solid"/>
          </a:ln>
        </p:spPr>
      </p:sp>
      <p:sp>
        <p:nvSpPr>
          <p:cNvPr id="7" name="Shape 5"/>
          <p:cNvSpPr/>
          <p:nvPr/>
        </p:nvSpPr>
        <p:spPr>
          <a:xfrm>
            <a:off x="731520" y="1371600"/>
            <a:ext cx="457200" cy="457200"/>
          </a:xfrm>
          <a:prstGeom prst="ellipse">
            <a:avLst/>
          </a:prstGeom>
          <a:solidFill>
            <a:srgbClr val="C8952A"/>
          </a:solidFill>
          <a:ln w="12700">
            <a:solidFill>
              <a:srgbClr val="C8952A"/>
            </a:solidFill>
            <a:prstDash val="solid"/>
          </a:ln>
        </p:spPr>
      </p:sp>
      <p:sp>
        <p:nvSpPr>
          <p:cNvPr id="8" name="Text 6"/>
          <p:cNvSpPr/>
          <p:nvPr/>
        </p:nvSpPr>
        <p:spPr>
          <a:xfrm>
            <a:off x="731520" y="1371600"/>
            <a:ext cx="457200" cy="457200"/>
          </a:xfrm>
          <a:prstGeom prst="rect">
            <a:avLst/>
          </a:prstGeom>
          <a:noFill/>
          <a:ln/>
        </p:spPr>
        <p:txBody>
          <a:bodyPr wrap="square" lIns="0" tIns="0" rIns="0" bIns="0" rtlCol="0" anchor="ctr"/>
          <a:lstStyle/>
          <a:p>
            <a:pPr algn="ctr" indent="0" marL="0">
              <a:buNone/>
            </a:pPr>
            <a:r>
              <a:rPr lang="en-US" sz="1000" b="1" dirty="0">
                <a:solidFill>
                  <a:srgbClr val="FFFFFF"/>
                </a:solidFill>
                <a:latin typeface="Calibri" pitchFamily="34" charset="0"/>
                <a:ea typeface="Calibri" pitchFamily="34" charset="-122"/>
                <a:cs typeface="Calibri" pitchFamily="34" charset="-120"/>
              </a:rPr>
              <a:t>1st</a:t>
            </a:r>
            <a:endParaRPr lang="en-US" sz="1000" dirty="0"/>
          </a:p>
        </p:txBody>
      </p:sp>
      <p:sp>
        <p:nvSpPr>
          <p:cNvPr id="9" name="Text 7"/>
          <p:cNvSpPr/>
          <p:nvPr/>
        </p:nvSpPr>
        <p:spPr>
          <a:xfrm>
            <a:off x="320040" y="1901952"/>
            <a:ext cx="1280160" cy="411480"/>
          </a:xfrm>
          <a:prstGeom prst="rect">
            <a:avLst/>
          </a:prstGeom>
          <a:noFill/>
          <a:ln/>
        </p:spPr>
        <p:txBody>
          <a:bodyPr wrap="square" lIns="0" tIns="0" rIns="0" bIns="0" rtlCol="0" anchor="ctr"/>
          <a:lstStyle/>
          <a:p>
            <a:pPr algn="ctr" indent="0" marL="0">
              <a:buNone/>
            </a:pPr>
            <a:r>
              <a:rPr lang="en-US" sz="1000" b="1" dirty="0">
                <a:solidFill>
                  <a:srgbClr val="111827"/>
                </a:solidFill>
                <a:latin typeface="Calibri" pitchFamily="34" charset="0"/>
                <a:ea typeface="Calibri" pitchFamily="34" charset="-122"/>
                <a:cs typeface="Calibri" pitchFamily="34" charset="-120"/>
              </a:rPr>
              <a:t>Shruti Mane</a:t>
            </a:r>
            <a:endParaRPr lang="en-US" sz="1000" dirty="0"/>
          </a:p>
        </p:txBody>
      </p:sp>
      <p:sp>
        <p:nvSpPr>
          <p:cNvPr id="10" name="Text 8"/>
          <p:cNvSpPr/>
          <p:nvPr/>
        </p:nvSpPr>
        <p:spPr>
          <a:xfrm>
            <a:off x="320040" y="2359152"/>
            <a:ext cx="1280160" cy="457200"/>
          </a:xfrm>
          <a:prstGeom prst="rect">
            <a:avLst/>
          </a:prstGeom>
          <a:noFill/>
          <a:ln/>
        </p:spPr>
        <p:txBody>
          <a:bodyPr wrap="square" lIns="0" tIns="0" rIns="0" bIns="0" rtlCol="0" anchor="ctr"/>
          <a:lstStyle/>
          <a:p>
            <a:pPr algn="ctr" indent="0" marL="0">
              <a:buNone/>
            </a:pPr>
            <a:r>
              <a:rPr lang="en-US" sz="1800" b="1" dirty="0">
                <a:solidFill>
                  <a:srgbClr val="C8952A"/>
                </a:solidFill>
                <a:latin typeface="Calibri" pitchFamily="34" charset="0"/>
                <a:ea typeface="Calibri" pitchFamily="34" charset="-122"/>
                <a:cs typeface="Calibri" pitchFamily="34" charset="-120"/>
              </a:rPr>
              <a:t>85.33%</a:t>
            </a:r>
            <a:endParaRPr lang="en-US" sz="1800" dirty="0"/>
          </a:p>
        </p:txBody>
      </p:sp>
      <p:sp>
        <p:nvSpPr>
          <p:cNvPr id="11" name="Text 9"/>
          <p:cNvSpPr/>
          <p:nvPr/>
        </p:nvSpPr>
        <p:spPr>
          <a:xfrm>
            <a:off x="320040" y="2788920"/>
            <a:ext cx="1280160" cy="274320"/>
          </a:xfrm>
          <a:prstGeom prst="rect">
            <a:avLst/>
          </a:prstGeom>
          <a:noFill/>
          <a:ln/>
        </p:spPr>
        <p:txBody>
          <a:bodyPr wrap="square" lIns="0" tIns="0" rIns="0" bIns="0" rtlCol="0" anchor="ctr"/>
          <a:lstStyle/>
          <a:p>
            <a:pPr algn="ctr" indent="0" marL="0">
              <a:buNone/>
            </a:pPr>
            <a:r>
              <a:rPr lang="en-US" sz="900" dirty="0">
                <a:solidFill>
                  <a:srgbClr val="4B5563"/>
                </a:solidFill>
                <a:latin typeface="Calibri" pitchFamily="34" charset="0"/>
                <a:ea typeface="Calibri" pitchFamily="34" charset="-122"/>
                <a:cs typeface="Calibri" pitchFamily="34" charset="-120"/>
              </a:rPr>
              <a:t>Percentage</a:t>
            </a:r>
            <a:endParaRPr lang="en-US" sz="900" dirty="0"/>
          </a:p>
        </p:txBody>
      </p:sp>
      <p:sp>
        <p:nvSpPr>
          <p:cNvPr id="12" name="Shape 10"/>
          <p:cNvSpPr/>
          <p:nvPr/>
        </p:nvSpPr>
        <p:spPr>
          <a:xfrm>
            <a:off x="1691640" y="1325880"/>
            <a:ext cx="1280160" cy="1828800"/>
          </a:xfrm>
          <a:prstGeom prst="rect">
            <a:avLst/>
          </a:prstGeom>
          <a:solidFill>
            <a:srgbClr val="EEF2F7"/>
          </a:solidFill>
          <a:ln w="12700">
            <a:solidFill>
              <a:srgbClr val="D1D5DB"/>
            </a:solidFill>
            <a:prstDash val="solid"/>
          </a:ln>
        </p:spPr>
      </p:sp>
      <p:sp>
        <p:nvSpPr>
          <p:cNvPr id="13" name="Shape 11"/>
          <p:cNvSpPr/>
          <p:nvPr/>
        </p:nvSpPr>
        <p:spPr>
          <a:xfrm>
            <a:off x="2103120" y="1371600"/>
            <a:ext cx="457200" cy="457200"/>
          </a:xfrm>
          <a:prstGeom prst="ellipse">
            <a:avLst/>
          </a:prstGeom>
          <a:solidFill>
            <a:srgbClr val="888888"/>
          </a:solidFill>
          <a:ln w="12700">
            <a:solidFill>
              <a:srgbClr val="888888"/>
            </a:solidFill>
            <a:prstDash val="solid"/>
          </a:ln>
        </p:spPr>
      </p:sp>
      <p:sp>
        <p:nvSpPr>
          <p:cNvPr id="14" name="Text 12"/>
          <p:cNvSpPr/>
          <p:nvPr/>
        </p:nvSpPr>
        <p:spPr>
          <a:xfrm>
            <a:off x="2103120" y="1371600"/>
            <a:ext cx="457200" cy="457200"/>
          </a:xfrm>
          <a:prstGeom prst="rect">
            <a:avLst/>
          </a:prstGeom>
          <a:noFill/>
          <a:ln/>
        </p:spPr>
        <p:txBody>
          <a:bodyPr wrap="square" lIns="0" tIns="0" rIns="0" bIns="0" rtlCol="0" anchor="ctr"/>
          <a:lstStyle/>
          <a:p>
            <a:pPr algn="ctr" indent="0" marL="0">
              <a:buNone/>
            </a:pPr>
            <a:r>
              <a:rPr lang="en-US" sz="1000" b="1" dirty="0">
                <a:solidFill>
                  <a:srgbClr val="FFFFFF"/>
                </a:solidFill>
                <a:latin typeface="Calibri" pitchFamily="34" charset="0"/>
                <a:ea typeface="Calibri" pitchFamily="34" charset="-122"/>
                <a:cs typeface="Calibri" pitchFamily="34" charset="-120"/>
              </a:rPr>
              <a:t>2nd</a:t>
            </a:r>
            <a:endParaRPr lang="en-US" sz="1000" dirty="0"/>
          </a:p>
        </p:txBody>
      </p:sp>
      <p:sp>
        <p:nvSpPr>
          <p:cNvPr id="15" name="Text 13"/>
          <p:cNvSpPr/>
          <p:nvPr/>
        </p:nvSpPr>
        <p:spPr>
          <a:xfrm>
            <a:off x="1691640" y="1901952"/>
            <a:ext cx="1280160" cy="411480"/>
          </a:xfrm>
          <a:prstGeom prst="rect">
            <a:avLst/>
          </a:prstGeom>
          <a:noFill/>
          <a:ln/>
        </p:spPr>
        <p:txBody>
          <a:bodyPr wrap="square" lIns="0" tIns="0" rIns="0" bIns="0" rtlCol="0" anchor="ctr"/>
          <a:lstStyle/>
          <a:p>
            <a:pPr algn="ctr" indent="0" marL="0">
              <a:buNone/>
            </a:pPr>
            <a:r>
              <a:rPr lang="en-US" sz="1000" b="1" dirty="0">
                <a:solidFill>
                  <a:srgbClr val="111827"/>
                </a:solidFill>
                <a:latin typeface="Calibri" pitchFamily="34" charset="0"/>
                <a:ea typeface="Calibri" pitchFamily="34" charset="-122"/>
                <a:cs typeface="Calibri" pitchFamily="34" charset="-120"/>
              </a:rPr>
              <a:t>Ashish Kamble</a:t>
            </a:r>
            <a:endParaRPr lang="en-US" sz="1000" dirty="0"/>
          </a:p>
        </p:txBody>
      </p:sp>
      <p:sp>
        <p:nvSpPr>
          <p:cNvPr id="16" name="Text 14"/>
          <p:cNvSpPr/>
          <p:nvPr/>
        </p:nvSpPr>
        <p:spPr>
          <a:xfrm>
            <a:off x="1691640" y="2359152"/>
            <a:ext cx="1280160" cy="457200"/>
          </a:xfrm>
          <a:prstGeom prst="rect">
            <a:avLst/>
          </a:prstGeom>
          <a:noFill/>
          <a:ln/>
        </p:spPr>
        <p:txBody>
          <a:bodyPr wrap="square" lIns="0" tIns="0" rIns="0" bIns="0" rtlCol="0" anchor="ctr"/>
          <a:lstStyle/>
          <a:p>
            <a:pPr algn="ctr" indent="0" marL="0">
              <a:buNone/>
            </a:pPr>
            <a:r>
              <a:rPr lang="en-US" sz="1800" b="1" dirty="0">
                <a:solidFill>
                  <a:srgbClr val="C8952A"/>
                </a:solidFill>
                <a:latin typeface="Calibri" pitchFamily="34" charset="0"/>
                <a:ea typeface="Calibri" pitchFamily="34" charset="-122"/>
                <a:cs typeface="Calibri" pitchFamily="34" charset="-120"/>
              </a:rPr>
              <a:t>82.22%</a:t>
            </a:r>
            <a:endParaRPr lang="en-US" sz="1800" dirty="0"/>
          </a:p>
        </p:txBody>
      </p:sp>
      <p:sp>
        <p:nvSpPr>
          <p:cNvPr id="17" name="Text 15"/>
          <p:cNvSpPr/>
          <p:nvPr/>
        </p:nvSpPr>
        <p:spPr>
          <a:xfrm>
            <a:off x="1691640" y="2788920"/>
            <a:ext cx="1280160" cy="274320"/>
          </a:xfrm>
          <a:prstGeom prst="rect">
            <a:avLst/>
          </a:prstGeom>
          <a:noFill/>
          <a:ln/>
        </p:spPr>
        <p:txBody>
          <a:bodyPr wrap="square" lIns="0" tIns="0" rIns="0" bIns="0" rtlCol="0" anchor="ctr"/>
          <a:lstStyle/>
          <a:p>
            <a:pPr algn="ctr" indent="0" marL="0">
              <a:buNone/>
            </a:pPr>
            <a:r>
              <a:rPr lang="en-US" sz="900" dirty="0">
                <a:solidFill>
                  <a:srgbClr val="4B5563"/>
                </a:solidFill>
                <a:latin typeface="Calibri" pitchFamily="34" charset="0"/>
                <a:ea typeface="Calibri" pitchFamily="34" charset="-122"/>
                <a:cs typeface="Calibri" pitchFamily="34" charset="-120"/>
              </a:rPr>
              <a:t>Percentage</a:t>
            </a:r>
            <a:endParaRPr lang="en-US" sz="900" dirty="0"/>
          </a:p>
        </p:txBody>
      </p:sp>
      <p:sp>
        <p:nvSpPr>
          <p:cNvPr id="18" name="Shape 16"/>
          <p:cNvSpPr/>
          <p:nvPr/>
        </p:nvSpPr>
        <p:spPr>
          <a:xfrm>
            <a:off x="3063240" y="1325880"/>
            <a:ext cx="1280160" cy="1828800"/>
          </a:xfrm>
          <a:prstGeom prst="rect">
            <a:avLst/>
          </a:prstGeom>
          <a:solidFill>
            <a:srgbClr val="EEF2F7"/>
          </a:solidFill>
          <a:ln w="12700">
            <a:solidFill>
              <a:srgbClr val="D1D5DB"/>
            </a:solidFill>
            <a:prstDash val="solid"/>
          </a:ln>
        </p:spPr>
      </p:sp>
      <p:sp>
        <p:nvSpPr>
          <p:cNvPr id="19" name="Shape 17"/>
          <p:cNvSpPr/>
          <p:nvPr/>
        </p:nvSpPr>
        <p:spPr>
          <a:xfrm>
            <a:off x="3474720" y="1371600"/>
            <a:ext cx="457200" cy="457200"/>
          </a:xfrm>
          <a:prstGeom prst="ellipse">
            <a:avLst/>
          </a:prstGeom>
          <a:solidFill>
            <a:srgbClr val="8B4513"/>
          </a:solidFill>
          <a:ln w="12700">
            <a:solidFill>
              <a:srgbClr val="8B4513"/>
            </a:solidFill>
            <a:prstDash val="solid"/>
          </a:ln>
        </p:spPr>
      </p:sp>
      <p:sp>
        <p:nvSpPr>
          <p:cNvPr id="20" name="Text 18"/>
          <p:cNvSpPr/>
          <p:nvPr/>
        </p:nvSpPr>
        <p:spPr>
          <a:xfrm>
            <a:off x="3474720" y="1371600"/>
            <a:ext cx="457200" cy="457200"/>
          </a:xfrm>
          <a:prstGeom prst="rect">
            <a:avLst/>
          </a:prstGeom>
          <a:noFill/>
          <a:ln/>
        </p:spPr>
        <p:txBody>
          <a:bodyPr wrap="square" lIns="0" tIns="0" rIns="0" bIns="0" rtlCol="0" anchor="ctr"/>
          <a:lstStyle/>
          <a:p>
            <a:pPr algn="ctr" indent="0" marL="0">
              <a:buNone/>
            </a:pPr>
            <a:r>
              <a:rPr lang="en-US" sz="1000" b="1" dirty="0">
                <a:solidFill>
                  <a:srgbClr val="FFFFFF"/>
                </a:solidFill>
                <a:latin typeface="Calibri" pitchFamily="34" charset="0"/>
                <a:ea typeface="Calibri" pitchFamily="34" charset="-122"/>
                <a:cs typeface="Calibri" pitchFamily="34" charset="-120"/>
              </a:rPr>
              <a:t>3rd</a:t>
            </a:r>
            <a:endParaRPr lang="en-US" sz="1000" dirty="0"/>
          </a:p>
        </p:txBody>
      </p:sp>
      <p:sp>
        <p:nvSpPr>
          <p:cNvPr id="21" name="Text 19"/>
          <p:cNvSpPr/>
          <p:nvPr/>
        </p:nvSpPr>
        <p:spPr>
          <a:xfrm>
            <a:off x="3063240" y="1901952"/>
            <a:ext cx="1280160" cy="411480"/>
          </a:xfrm>
          <a:prstGeom prst="rect">
            <a:avLst/>
          </a:prstGeom>
          <a:noFill/>
          <a:ln/>
        </p:spPr>
        <p:txBody>
          <a:bodyPr wrap="square" lIns="0" tIns="0" rIns="0" bIns="0" rtlCol="0" anchor="ctr"/>
          <a:lstStyle/>
          <a:p>
            <a:pPr algn="ctr" indent="0" marL="0">
              <a:buNone/>
            </a:pPr>
            <a:r>
              <a:rPr lang="en-US" sz="1000" b="1" dirty="0">
                <a:solidFill>
                  <a:srgbClr val="111827"/>
                </a:solidFill>
                <a:latin typeface="Calibri" pitchFamily="34" charset="0"/>
                <a:ea typeface="Calibri" pitchFamily="34" charset="-122"/>
                <a:cs typeface="Calibri" pitchFamily="34" charset="-120"/>
              </a:rPr>
              <a:t>Soham Ahire</a:t>
            </a:r>
            <a:endParaRPr lang="en-US" sz="1000" dirty="0"/>
          </a:p>
        </p:txBody>
      </p:sp>
      <p:sp>
        <p:nvSpPr>
          <p:cNvPr id="22" name="Text 20"/>
          <p:cNvSpPr/>
          <p:nvPr/>
        </p:nvSpPr>
        <p:spPr>
          <a:xfrm>
            <a:off x="3063240" y="2359152"/>
            <a:ext cx="1280160" cy="457200"/>
          </a:xfrm>
          <a:prstGeom prst="rect">
            <a:avLst/>
          </a:prstGeom>
          <a:noFill/>
          <a:ln/>
        </p:spPr>
        <p:txBody>
          <a:bodyPr wrap="square" lIns="0" tIns="0" rIns="0" bIns="0" rtlCol="0" anchor="ctr"/>
          <a:lstStyle/>
          <a:p>
            <a:pPr algn="ctr" indent="0" marL="0">
              <a:buNone/>
            </a:pPr>
            <a:r>
              <a:rPr lang="en-US" sz="1800" b="1" dirty="0">
                <a:solidFill>
                  <a:srgbClr val="C8952A"/>
                </a:solidFill>
                <a:latin typeface="Calibri" pitchFamily="34" charset="0"/>
                <a:ea typeface="Calibri" pitchFamily="34" charset="-122"/>
                <a:cs typeface="Calibri" pitchFamily="34" charset="-120"/>
              </a:rPr>
              <a:t>79.44%</a:t>
            </a:r>
            <a:endParaRPr lang="en-US" sz="1800" dirty="0"/>
          </a:p>
        </p:txBody>
      </p:sp>
      <p:sp>
        <p:nvSpPr>
          <p:cNvPr id="23" name="Text 21"/>
          <p:cNvSpPr/>
          <p:nvPr/>
        </p:nvSpPr>
        <p:spPr>
          <a:xfrm>
            <a:off x="3063240" y="2788920"/>
            <a:ext cx="1280160" cy="274320"/>
          </a:xfrm>
          <a:prstGeom prst="rect">
            <a:avLst/>
          </a:prstGeom>
          <a:noFill/>
          <a:ln/>
        </p:spPr>
        <p:txBody>
          <a:bodyPr wrap="square" lIns="0" tIns="0" rIns="0" bIns="0" rtlCol="0" anchor="ctr"/>
          <a:lstStyle/>
          <a:p>
            <a:pPr algn="ctr" indent="0" marL="0">
              <a:buNone/>
            </a:pPr>
            <a:r>
              <a:rPr lang="en-US" sz="900" dirty="0">
                <a:solidFill>
                  <a:srgbClr val="4B5563"/>
                </a:solidFill>
                <a:latin typeface="Calibri" pitchFamily="34" charset="0"/>
                <a:ea typeface="Calibri" pitchFamily="34" charset="-122"/>
                <a:cs typeface="Calibri" pitchFamily="34" charset="-120"/>
              </a:rPr>
              <a:t>Percentage</a:t>
            </a:r>
            <a:endParaRPr lang="en-US" sz="900" dirty="0"/>
          </a:p>
        </p:txBody>
      </p:sp>
      <p:sp>
        <p:nvSpPr>
          <p:cNvPr id="24" name="Shape 22"/>
          <p:cNvSpPr/>
          <p:nvPr/>
        </p:nvSpPr>
        <p:spPr>
          <a:xfrm>
            <a:off x="4754880" y="914400"/>
            <a:ext cx="4114800" cy="365760"/>
          </a:xfrm>
          <a:prstGeom prst="rect">
            <a:avLst/>
          </a:prstGeom>
          <a:solidFill>
            <a:srgbClr val="2563A8"/>
          </a:solidFill>
          <a:ln w="12700">
            <a:solidFill>
              <a:srgbClr val="2563A8"/>
            </a:solidFill>
            <a:prstDash val="solid"/>
          </a:ln>
        </p:spPr>
      </p:sp>
      <p:sp>
        <p:nvSpPr>
          <p:cNvPr id="25" name="Text 23"/>
          <p:cNvSpPr/>
          <p:nvPr/>
        </p:nvSpPr>
        <p:spPr>
          <a:xfrm>
            <a:off x="4754880" y="914400"/>
            <a:ext cx="4114800" cy="365760"/>
          </a:xfrm>
          <a:prstGeom prst="rect">
            <a:avLst/>
          </a:prstGeom>
          <a:noFill/>
          <a:ln/>
        </p:spPr>
        <p:txBody>
          <a:bodyPr wrap="square" lIns="0" tIns="0" rIns="0" bIns="0" rtlCol="0" anchor="ctr"/>
          <a:lstStyle/>
          <a:p>
            <a:pPr algn="ctr" indent="0" marL="0">
              <a:buNone/>
            </a:pPr>
            <a:r>
              <a:rPr lang="en-US" sz="1300" b="1" dirty="0">
                <a:solidFill>
                  <a:srgbClr val="FFFFFF"/>
                </a:solidFill>
                <a:latin typeface="Calibri" pitchFamily="34" charset="0"/>
                <a:ea typeface="Calibri" pitchFamily="34" charset="-122"/>
                <a:cs typeface="Calibri" pitchFamily="34" charset="-120"/>
              </a:rPr>
              <a:t>Third Semester Toppers</a:t>
            </a:r>
            <a:endParaRPr lang="en-US" sz="1300" dirty="0"/>
          </a:p>
        </p:txBody>
      </p:sp>
      <p:sp>
        <p:nvSpPr>
          <p:cNvPr id="26" name="Shape 24"/>
          <p:cNvSpPr/>
          <p:nvPr/>
        </p:nvSpPr>
        <p:spPr>
          <a:xfrm>
            <a:off x="4800600" y="1325880"/>
            <a:ext cx="1280160" cy="1828800"/>
          </a:xfrm>
          <a:prstGeom prst="rect">
            <a:avLst/>
          </a:prstGeom>
          <a:solidFill>
            <a:srgbClr val="EEF2F7"/>
          </a:solidFill>
          <a:ln w="12700">
            <a:solidFill>
              <a:srgbClr val="D1D5DB"/>
            </a:solidFill>
            <a:prstDash val="solid"/>
          </a:ln>
        </p:spPr>
      </p:sp>
      <p:sp>
        <p:nvSpPr>
          <p:cNvPr id="27" name="Shape 25"/>
          <p:cNvSpPr/>
          <p:nvPr/>
        </p:nvSpPr>
        <p:spPr>
          <a:xfrm>
            <a:off x="5212080" y="1371600"/>
            <a:ext cx="457200" cy="457200"/>
          </a:xfrm>
          <a:prstGeom prst="ellipse">
            <a:avLst/>
          </a:prstGeom>
          <a:solidFill>
            <a:srgbClr val="C8952A"/>
          </a:solidFill>
          <a:ln w="12700">
            <a:solidFill>
              <a:srgbClr val="C8952A"/>
            </a:solidFill>
            <a:prstDash val="solid"/>
          </a:ln>
        </p:spPr>
      </p:sp>
      <p:sp>
        <p:nvSpPr>
          <p:cNvPr id="28" name="Text 26"/>
          <p:cNvSpPr/>
          <p:nvPr/>
        </p:nvSpPr>
        <p:spPr>
          <a:xfrm>
            <a:off x="5212080" y="1371600"/>
            <a:ext cx="457200" cy="457200"/>
          </a:xfrm>
          <a:prstGeom prst="rect">
            <a:avLst/>
          </a:prstGeom>
          <a:noFill/>
          <a:ln/>
        </p:spPr>
        <p:txBody>
          <a:bodyPr wrap="square" lIns="0" tIns="0" rIns="0" bIns="0" rtlCol="0" anchor="ctr"/>
          <a:lstStyle/>
          <a:p>
            <a:pPr algn="ctr" indent="0" marL="0">
              <a:buNone/>
            </a:pPr>
            <a:r>
              <a:rPr lang="en-US" sz="1000" b="1" dirty="0">
                <a:solidFill>
                  <a:srgbClr val="FFFFFF"/>
                </a:solidFill>
                <a:latin typeface="Calibri" pitchFamily="34" charset="0"/>
                <a:ea typeface="Calibri" pitchFamily="34" charset="-122"/>
                <a:cs typeface="Calibri" pitchFamily="34" charset="-120"/>
              </a:rPr>
              <a:t>1st</a:t>
            </a:r>
            <a:endParaRPr lang="en-US" sz="1000" dirty="0"/>
          </a:p>
        </p:txBody>
      </p:sp>
      <p:sp>
        <p:nvSpPr>
          <p:cNvPr id="29" name="Text 27"/>
          <p:cNvSpPr/>
          <p:nvPr/>
        </p:nvSpPr>
        <p:spPr>
          <a:xfrm>
            <a:off x="4800600" y="1901952"/>
            <a:ext cx="1280160" cy="411480"/>
          </a:xfrm>
          <a:prstGeom prst="rect">
            <a:avLst/>
          </a:prstGeom>
          <a:noFill/>
          <a:ln/>
        </p:spPr>
        <p:txBody>
          <a:bodyPr wrap="square" lIns="0" tIns="0" rIns="0" bIns="0" rtlCol="0" anchor="ctr"/>
          <a:lstStyle/>
          <a:p>
            <a:pPr algn="ctr" indent="0" marL="0">
              <a:buNone/>
            </a:pPr>
            <a:r>
              <a:rPr lang="en-US" sz="1000" b="1" dirty="0">
                <a:solidFill>
                  <a:srgbClr val="111827"/>
                </a:solidFill>
                <a:latin typeface="Calibri" pitchFamily="34" charset="0"/>
                <a:ea typeface="Calibri" pitchFamily="34" charset="-122"/>
                <a:cs typeface="Calibri" pitchFamily="34" charset="-120"/>
              </a:rPr>
              <a:t>Tupe Prasad</a:t>
            </a:r>
            <a:endParaRPr lang="en-US" sz="1000" dirty="0"/>
          </a:p>
        </p:txBody>
      </p:sp>
      <p:sp>
        <p:nvSpPr>
          <p:cNvPr id="30" name="Text 28"/>
          <p:cNvSpPr/>
          <p:nvPr/>
        </p:nvSpPr>
        <p:spPr>
          <a:xfrm>
            <a:off x="4800600" y="2359152"/>
            <a:ext cx="1280160" cy="457200"/>
          </a:xfrm>
          <a:prstGeom prst="rect">
            <a:avLst/>
          </a:prstGeom>
          <a:noFill/>
          <a:ln/>
        </p:spPr>
        <p:txBody>
          <a:bodyPr wrap="square" lIns="0" tIns="0" rIns="0" bIns="0" rtlCol="0" anchor="ctr"/>
          <a:lstStyle/>
          <a:p>
            <a:pPr algn="ctr" indent="0" marL="0">
              <a:buNone/>
            </a:pPr>
            <a:r>
              <a:rPr lang="en-US" sz="1800" b="1" dirty="0">
                <a:solidFill>
                  <a:srgbClr val="C8952A"/>
                </a:solidFill>
                <a:latin typeface="Calibri" pitchFamily="34" charset="0"/>
                <a:ea typeface="Calibri" pitchFamily="34" charset="-122"/>
                <a:cs typeface="Calibri" pitchFamily="34" charset="-120"/>
              </a:rPr>
              <a:t>92.47%</a:t>
            </a:r>
            <a:endParaRPr lang="en-US" sz="1800" dirty="0"/>
          </a:p>
        </p:txBody>
      </p:sp>
      <p:sp>
        <p:nvSpPr>
          <p:cNvPr id="31" name="Text 29"/>
          <p:cNvSpPr/>
          <p:nvPr/>
        </p:nvSpPr>
        <p:spPr>
          <a:xfrm>
            <a:off x="4800600" y="2788920"/>
            <a:ext cx="1280160" cy="274320"/>
          </a:xfrm>
          <a:prstGeom prst="rect">
            <a:avLst/>
          </a:prstGeom>
          <a:noFill/>
          <a:ln/>
        </p:spPr>
        <p:txBody>
          <a:bodyPr wrap="square" lIns="0" tIns="0" rIns="0" bIns="0" rtlCol="0" anchor="ctr"/>
          <a:lstStyle/>
          <a:p>
            <a:pPr algn="ctr" indent="0" marL="0">
              <a:buNone/>
            </a:pPr>
            <a:r>
              <a:rPr lang="en-US" sz="900" dirty="0">
                <a:solidFill>
                  <a:srgbClr val="4B5563"/>
                </a:solidFill>
                <a:latin typeface="Calibri" pitchFamily="34" charset="0"/>
                <a:ea typeface="Calibri" pitchFamily="34" charset="-122"/>
                <a:cs typeface="Calibri" pitchFamily="34" charset="-120"/>
              </a:rPr>
              <a:t>Percentage</a:t>
            </a:r>
            <a:endParaRPr lang="en-US" sz="900" dirty="0"/>
          </a:p>
        </p:txBody>
      </p:sp>
      <p:sp>
        <p:nvSpPr>
          <p:cNvPr id="32" name="Shape 30"/>
          <p:cNvSpPr/>
          <p:nvPr/>
        </p:nvSpPr>
        <p:spPr>
          <a:xfrm>
            <a:off x="6172200" y="1325880"/>
            <a:ext cx="1280160" cy="1828800"/>
          </a:xfrm>
          <a:prstGeom prst="rect">
            <a:avLst/>
          </a:prstGeom>
          <a:solidFill>
            <a:srgbClr val="EEF2F7"/>
          </a:solidFill>
          <a:ln w="12700">
            <a:solidFill>
              <a:srgbClr val="D1D5DB"/>
            </a:solidFill>
            <a:prstDash val="solid"/>
          </a:ln>
        </p:spPr>
      </p:sp>
      <p:sp>
        <p:nvSpPr>
          <p:cNvPr id="33" name="Shape 31"/>
          <p:cNvSpPr/>
          <p:nvPr/>
        </p:nvSpPr>
        <p:spPr>
          <a:xfrm>
            <a:off x="6583680" y="1371600"/>
            <a:ext cx="457200" cy="457200"/>
          </a:xfrm>
          <a:prstGeom prst="ellipse">
            <a:avLst/>
          </a:prstGeom>
          <a:solidFill>
            <a:srgbClr val="888888"/>
          </a:solidFill>
          <a:ln w="12700">
            <a:solidFill>
              <a:srgbClr val="888888"/>
            </a:solidFill>
            <a:prstDash val="solid"/>
          </a:ln>
        </p:spPr>
      </p:sp>
      <p:sp>
        <p:nvSpPr>
          <p:cNvPr id="34" name="Text 32"/>
          <p:cNvSpPr/>
          <p:nvPr/>
        </p:nvSpPr>
        <p:spPr>
          <a:xfrm>
            <a:off x="6583680" y="1371600"/>
            <a:ext cx="457200" cy="457200"/>
          </a:xfrm>
          <a:prstGeom prst="rect">
            <a:avLst/>
          </a:prstGeom>
          <a:noFill/>
          <a:ln/>
        </p:spPr>
        <p:txBody>
          <a:bodyPr wrap="square" lIns="0" tIns="0" rIns="0" bIns="0" rtlCol="0" anchor="ctr"/>
          <a:lstStyle/>
          <a:p>
            <a:pPr algn="ctr" indent="0" marL="0">
              <a:buNone/>
            </a:pPr>
            <a:r>
              <a:rPr lang="en-US" sz="1000" b="1" dirty="0">
                <a:solidFill>
                  <a:srgbClr val="FFFFFF"/>
                </a:solidFill>
                <a:latin typeface="Calibri" pitchFamily="34" charset="0"/>
                <a:ea typeface="Calibri" pitchFamily="34" charset="-122"/>
                <a:cs typeface="Calibri" pitchFamily="34" charset="-120"/>
              </a:rPr>
              <a:t>2nd</a:t>
            </a:r>
            <a:endParaRPr lang="en-US" sz="1000" dirty="0"/>
          </a:p>
        </p:txBody>
      </p:sp>
      <p:sp>
        <p:nvSpPr>
          <p:cNvPr id="35" name="Text 33"/>
          <p:cNvSpPr/>
          <p:nvPr/>
        </p:nvSpPr>
        <p:spPr>
          <a:xfrm>
            <a:off x="6172200" y="1901952"/>
            <a:ext cx="1280160" cy="411480"/>
          </a:xfrm>
          <a:prstGeom prst="rect">
            <a:avLst/>
          </a:prstGeom>
          <a:noFill/>
          <a:ln/>
        </p:spPr>
        <p:txBody>
          <a:bodyPr wrap="square" lIns="0" tIns="0" rIns="0" bIns="0" rtlCol="0" anchor="ctr"/>
          <a:lstStyle/>
          <a:p>
            <a:pPr algn="ctr" indent="0" marL="0">
              <a:buNone/>
            </a:pPr>
            <a:r>
              <a:rPr lang="en-US" sz="1000" b="1" dirty="0">
                <a:solidFill>
                  <a:srgbClr val="111827"/>
                </a:solidFill>
                <a:latin typeface="Calibri" pitchFamily="34" charset="0"/>
                <a:ea typeface="Calibri" pitchFamily="34" charset="-122"/>
                <a:cs typeface="Calibri" pitchFamily="34" charset="-120"/>
              </a:rPr>
              <a:t>Rokade Jinisha</a:t>
            </a:r>
            <a:endParaRPr lang="en-US" sz="1000" dirty="0"/>
          </a:p>
        </p:txBody>
      </p:sp>
      <p:sp>
        <p:nvSpPr>
          <p:cNvPr id="36" name="Text 34"/>
          <p:cNvSpPr/>
          <p:nvPr/>
        </p:nvSpPr>
        <p:spPr>
          <a:xfrm>
            <a:off x="6172200" y="2359152"/>
            <a:ext cx="1280160" cy="457200"/>
          </a:xfrm>
          <a:prstGeom prst="rect">
            <a:avLst/>
          </a:prstGeom>
          <a:noFill/>
          <a:ln/>
        </p:spPr>
        <p:txBody>
          <a:bodyPr wrap="square" lIns="0" tIns="0" rIns="0" bIns="0" rtlCol="0" anchor="ctr"/>
          <a:lstStyle/>
          <a:p>
            <a:pPr algn="ctr" indent="0" marL="0">
              <a:buNone/>
            </a:pPr>
            <a:r>
              <a:rPr lang="en-US" sz="1800" b="1" dirty="0">
                <a:solidFill>
                  <a:srgbClr val="C8952A"/>
                </a:solidFill>
                <a:latin typeface="Calibri" pitchFamily="34" charset="0"/>
                <a:ea typeface="Calibri" pitchFamily="34" charset="-122"/>
                <a:cs typeface="Calibri" pitchFamily="34" charset="-120"/>
              </a:rPr>
              <a:t>90.00%</a:t>
            </a:r>
            <a:endParaRPr lang="en-US" sz="1800" dirty="0"/>
          </a:p>
        </p:txBody>
      </p:sp>
      <p:sp>
        <p:nvSpPr>
          <p:cNvPr id="37" name="Text 35"/>
          <p:cNvSpPr/>
          <p:nvPr/>
        </p:nvSpPr>
        <p:spPr>
          <a:xfrm>
            <a:off x="6172200" y="2788920"/>
            <a:ext cx="1280160" cy="274320"/>
          </a:xfrm>
          <a:prstGeom prst="rect">
            <a:avLst/>
          </a:prstGeom>
          <a:noFill/>
          <a:ln/>
        </p:spPr>
        <p:txBody>
          <a:bodyPr wrap="square" lIns="0" tIns="0" rIns="0" bIns="0" rtlCol="0" anchor="ctr"/>
          <a:lstStyle/>
          <a:p>
            <a:pPr algn="ctr" indent="0" marL="0">
              <a:buNone/>
            </a:pPr>
            <a:r>
              <a:rPr lang="en-US" sz="900" dirty="0">
                <a:solidFill>
                  <a:srgbClr val="4B5563"/>
                </a:solidFill>
                <a:latin typeface="Calibri" pitchFamily="34" charset="0"/>
                <a:ea typeface="Calibri" pitchFamily="34" charset="-122"/>
                <a:cs typeface="Calibri" pitchFamily="34" charset="-120"/>
              </a:rPr>
              <a:t>Percentage</a:t>
            </a:r>
            <a:endParaRPr lang="en-US" sz="900" dirty="0"/>
          </a:p>
        </p:txBody>
      </p:sp>
      <p:sp>
        <p:nvSpPr>
          <p:cNvPr id="38" name="Shape 36"/>
          <p:cNvSpPr/>
          <p:nvPr/>
        </p:nvSpPr>
        <p:spPr>
          <a:xfrm>
            <a:off x="7543800" y="1325880"/>
            <a:ext cx="1280160" cy="1828800"/>
          </a:xfrm>
          <a:prstGeom prst="rect">
            <a:avLst/>
          </a:prstGeom>
          <a:solidFill>
            <a:srgbClr val="EEF2F7"/>
          </a:solidFill>
          <a:ln w="12700">
            <a:solidFill>
              <a:srgbClr val="D1D5DB"/>
            </a:solidFill>
            <a:prstDash val="solid"/>
          </a:ln>
        </p:spPr>
      </p:sp>
      <p:sp>
        <p:nvSpPr>
          <p:cNvPr id="39" name="Shape 37"/>
          <p:cNvSpPr/>
          <p:nvPr/>
        </p:nvSpPr>
        <p:spPr>
          <a:xfrm>
            <a:off x="7955280" y="1371600"/>
            <a:ext cx="457200" cy="457200"/>
          </a:xfrm>
          <a:prstGeom prst="ellipse">
            <a:avLst/>
          </a:prstGeom>
          <a:solidFill>
            <a:srgbClr val="8B4513"/>
          </a:solidFill>
          <a:ln w="12700">
            <a:solidFill>
              <a:srgbClr val="8B4513"/>
            </a:solidFill>
            <a:prstDash val="solid"/>
          </a:ln>
        </p:spPr>
      </p:sp>
      <p:sp>
        <p:nvSpPr>
          <p:cNvPr id="40" name="Text 38"/>
          <p:cNvSpPr/>
          <p:nvPr/>
        </p:nvSpPr>
        <p:spPr>
          <a:xfrm>
            <a:off x="7955280" y="1371600"/>
            <a:ext cx="457200" cy="457200"/>
          </a:xfrm>
          <a:prstGeom prst="rect">
            <a:avLst/>
          </a:prstGeom>
          <a:noFill/>
          <a:ln/>
        </p:spPr>
        <p:txBody>
          <a:bodyPr wrap="square" lIns="0" tIns="0" rIns="0" bIns="0" rtlCol="0" anchor="ctr"/>
          <a:lstStyle/>
          <a:p>
            <a:pPr algn="ctr" indent="0" marL="0">
              <a:buNone/>
            </a:pPr>
            <a:r>
              <a:rPr lang="en-US" sz="1000" b="1" dirty="0">
                <a:solidFill>
                  <a:srgbClr val="FFFFFF"/>
                </a:solidFill>
                <a:latin typeface="Calibri" pitchFamily="34" charset="0"/>
                <a:ea typeface="Calibri" pitchFamily="34" charset="-122"/>
                <a:cs typeface="Calibri" pitchFamily="34" charset="-120"/>
              </a:rPr>
              <a:t>3rd</a:t>
            </a:r>
            <a:endParaRPr lang="en-US" sz="1000" dirty="0"/>
          </a:p>
        </p:txBody>
      </p:sp>
      <p:sp>
        <p:nvSpPr>
          <p:cNvPr id="41" name="Text 39"/>
          <p:cNvSpPr/>
          <p:nvPr/>
        </p:nvSpPr>
        <p:spPr>
          <a:xfrm>
            <a:off x="7543800" y="1901952"/>
            <a:ext cx="1280160" cy="411480"/>
          </a:xfrm>
          <a:prstGeom prst="rect">
            <a:avLst/>
          </a:prstGeom>
          <a:noFill/>
          <a:ln/>
        </p:spPr>
        <p:txBody>
          <a:bodyPr wrap="square" lIns="0" tIns="0" rIns="0" bIns="0" rtlCol="0" anchor="ctr"/>
          <a:lstStyle/>
          <a:p>
            <a:pPr algn="ctr" indent="0" marL="0">
              <a:buNone/>
            </a:pPr>
            <a:r>
              <a:rPr lang="en-US" sz="1000" b="1" dirty="0">
                <a:solidFill>
                  <a:srgbClr val="111827"/>
                </a:solidFill>
                <a:latin typeface="Calibri" pitchFamily="34" charset="0"/>
                <a:ea typeface="Calibri" pitchFamily="34" charset="-122"/>
                <a:cs typeface="Calibri" pitchFamily="34" charset="-120"/>
              </a:rPr>
              <a:t>Goswami Ankita</a:t>
            </a:r>
            <a:endParaRPr lang="en-US" sz="1000" dirty="0"/>
          </a:p>
        </p:txBody>
      </p:sp>
      <p:sp>
        <p:nvSpPr>
          <p:cNvPr id="42" name="Text 40"/>
          <p:cNvSpPr/>
          <p:nvPr/>
        </p:nvSpPr>
        <p:spPr>
          <a:xfrm>
            <a:off x="7543800" y="2359152"/>
            <a:ext cx="1280160" cy="457200"/>
          </a:xfrm>
          <a:prstGeom prst="rect">
            <a:avLst/>
          </a:prstGeom>
          <a:noFill/>
          <a:ln/>
        </p:spPr>
        <p:txBody>
          <a:bodyPr wrap="square" lIns="0" tIns="0" rIns="0" bIns="0" rtlCol="0" anchor="ctr"/>
          <a:lstStyle/>
          <a:p>
            <a:pPr algn="ctr" indent="0" marL="0">
              <a:buNone/>
            </a:pPr>
            <a:r>
              <a:rPr lang="en-US" sz="1800" b="1" dirty="0">
                <a:solidFill>
                  <a:srgbClr val="C8952A"/>
                </a:solidFill>
                <a:latin typeface="Calibri" pitchFamily="34" charset="0"/>
                <a:ea typeface="Calibri" pitchFamily="34" charset="-122"/>
                <a:cs typeface="Calibri" pitchFamily="34" charset="-120"/>
              </a:rPr>
              <a:t>87.06%</a:t>
            </a:r>
            <a:endParaRPr lang="en-US" sz="1800" dirty="0"/>
          </a:p>
        </p:txBody>
      </p:sp>
      <p:sp>
        <p:nvSpPr>
          <p:cNvPr id="43" name="Text 41"/>
          <p:cNvSpPr/>
          <p:nvPr/>
        </p:nvSpPr>
        <p:spPr>
          <a:xfrm>
            <a:off x="7543800" y="2788920"/>
            <a:ext cx="1280160" cy="274320"/>
          </a:xfrm>
          <a:prstGeom prst="rect">
            <a:avLst/>
          </a:prstGeom>
          <a:noFill/>
          <a:ln/>
        </p:spPr>
        <p:txBody>
          <a:bodyPr wrap="square" lIns="0" tIns="0" rIns="0" bIns="0" rtlCol="0" anchor="ctr"/>
          <a:lstStyle/>
          <a:p>
            <a:pPr algn="ctr" indent="0" marL="0">
              <a:buNone/>
            </a:pPr>
            <a:r>
              <a:rPr lang="en-US" sz="900" dirty="0">
                <a:solidFill>
                  <a:srgbClr val="4B5563"/>
                </a:solidFill>
                <a:latin typeface="Calibri" pitchFamily="34" charset="0"/>
                <a:ea typeface="Calibri" pitchFamily="34" charset="-122"/>
                <a:cs typeface="Calibri" pitchFamily="34" charset="-120"/>
              </a:rPr>
              <a:t>Percentage</a:t>
            </a:r>
            <a:endParaRPr lang="en-US" sz="900" dirty="0"/>
          </a:p>
        </p:txBody>
      </p:sp>
      <p:pic>
        <p:nvPicPr>
          <p:cNvPr id="44" name="Image 0" descr="/home/claude/imgs/p17_img1.png">    </p:cNvPr>
          <p:cNvPicPr>
            <a:picLocks noChangeAspect="1"/>
          </p:cNvPicPr>
          <p:nvPr/>
        </p:nvPicPr>
        <p:blipFill>
          <a:blip r:embed="rId1"/>
          <a:srcRect l="0" r="0" t="0" b="0"/>
          <a:stretch/>
        </p:blipFill>
        <p:spPr>
          <a:xfrm>
            <a:off x="274320" y="3291840"/>
            <a:ext cx="4114800" cy="1554480"/>
          </a:xfrm>
          <a:prstGeom prst="rect">
            <a:avLst/>
          </a:prstGeom>
        </p:spPr>
      </p:pic>
      <p:pic>
        <p:nvPicPr>
          <p:cNvPr id="45" name="Image 1" descr="/home/claude/imgs/p17_img2.jpeg">    </p:cNvPr>
          <p:cNvPicPr>
            <a:picLocks noChangeAspect="1"/>
          </p:cNvPicPr>
          <p:nvPr/>
        </p:nvPicPr>
        <p:blipFill>
          <a:blip r:embed="rId2"/>
          <a:srcRect l="0" r="0" t="0" b="0"/>
          <a:stretch/>
        </p:blipFill>
        <p:spPr>
          <a:xfrm>
            <a:off x="4754880" y="3291840"/>
            <a:ext cx="4114800" cy="15544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